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9" r:id="rId2"/>
    <p:sldId id="256" r:id="rId3"/>
    <p:sldId id="270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0" y="2226503"/>
            <a:ext cx="5917679" cy="2550877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0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98080" y="1828800"/>
            <a:ext cx="990599" cy="22865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08" y="3264408"/>
            <a:ext cx="3859795" cy="228660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65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970" y="927098"/>
            <a:ext cx="6343672" cy="709865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557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7534" y="2257588"/>
            <a:ext cx="3090672" cy="3020344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8"/>
            <a:ext cx="3082516" cy="302034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805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200"/>
            <a:ext cx="3636980" cy="35306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1" y="2489203"/>
            <a:ext cx="3636980" cy="35306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7666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9918" y="2489200"/>
            <a:ext cx="3633502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40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663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5835"/>
            <a:ext cx="3636980" cy="27739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521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093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02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90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7800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1" y="3086845"/>
            <a:ext cx="2712589" cy="2933701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7263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381390"/>
            <a:ext cx="2987089" cy="157480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086100"/>
            <a:ext cx="2987089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261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Rectangle 15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4961454"/>
            <a:ext cx="642200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5528192"/>
            <a:ext cx="6422004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27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2005" cy="169272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7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2349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0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4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3" name="TextBox 22"/>
          <p:cNvSpPr txBox="1"/>
          <p:nvPr/>
        </p:nvSpPr>
        <p:spPr bwMode="gray">
          <a:xfrm>
            <a:off x="647430" y="651690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 bwMode="gray">
          <a:xfrm>
            <a:off x="7069418" y="2900292"/>
            <a:ext cx="61906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60" y="927099"/>
            <a:ext cx="6160385" cy="2882179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8" y="3809278"/>
            <a:ext cx="5646143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6"/>
            <a:ext cx="6343673" cy="101061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117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2057400"/>
            <a:ext cx="6422005" cy="20955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1630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423593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89200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4"/>
            <a:ext cx="2313432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5614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1" y="3147164"/>
            <a:ext cx="2318918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2489200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0935" y="3147164"/>
            <a:ext cx="2316625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717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927100"/>
            <a:ext cx="6345260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4179596"/>
            <a:ext cx="231343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9055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439" y="4837558"/>
            <a:ext cx="231343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11125" y="4179595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8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53189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11125" y="484820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58642" y="4179596"/>
            <a:ext cx="2318918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9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08641" y="2489200"/>
            <a:ext cx="2015144" cy="1447342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58642" y="4837558"/>
            <a:ext cx="2318918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0" name="Straight Connector 39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8838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21301" y="6387910"/>
            <a:ext cx="990599" cy="228659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6133" y="6387910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559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9120420" cy="6860798"/>
            <a:chOff x="-1588" y="0"/>
            <a:chExt cx="9120420" cy="6860798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</p:grpSp>
      <p:sp>
        <p:nvSpPr>
          <p:cNvPr id="17" name="Rectangle 16"/>
          <p:cNvSpPr/>
          <p:nvPr/>
        </p:nvSpPr>
        <p:spPr>
          <a:xfrm>
            <a:off x="414867" y="402165"/>
            <a:ext cx="4610565" cy="605367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 bwMode="gray">
          <a:xfrm rot="5400000">
            <a:off x="1299309" y="1765596"/>
            <a:ext cx="5995993" cy="3326809"/>
          </a:xfrm>
          <a:custGeom>
            <a:avLst/>
            <a:gdLst/>
            <a:ahLst/>
            <a:cxnLst/>
            <a:rect l="0" t="0" r="r" b="b"/>
            <a:pathLst>
              <a:path w="4960" h="2752">
                <a:moveTo>
                  <a:pt x="0" y="0"/>
                </a:moveTo>
                <a:lnTo>
                  <a:pt x="0" y="324"/>
                </a:lnTo>
                <a:lnTo>
                  <a:pt x="0" y="1992"/>
                </a:lnTo>
                <a:lnTo>
                  <a:pt x="0" y="2752"/>
                </a:lnTo>
                <a:lnTo>
                  <a:pt x="4960" y="2752"/>
                </a:lnTo>
                <a:lnTo>
                  <a:pt x="4960" y="1992"/>
                </a:lnTo>
                <a:lnTo>
                  <a:pt x="4960" y="324"/>
                </a:lnTo>
                <a:lnTo>
                  <a:pt x="4960" y="0"/>
                </a:lnTo>
                <a:lnTo>
                  <a:pt x="4960" y="0"/>
                </a:lnTo>
                <a:lnTo>
                  <a:pt x="4734" y="34"/>
                </a:lnTo>
                <a:lnTo>
                  <a:pt x="4510" y="64"/>
                </a:lnTo>
                <a:lnTo>
                  <a:pt x="4284" y="90"/>
                </a:lnTo>
                <a:lnTo>
                  <a:pt x="4060" y="114"/>
                </a:lnTo>
                <a:lnTo>
                  <a:pt x="3836" y="132"/>
                </a:lnTo>
                <a:lnTo>
                  <a:pt x="3614" y="146"/>
                </a:lnTo>
                <a:lnTo>
                  <a:pt x="3392" y="158"/>
                </a:lnTo>
                <a:lnTo>
                  <a:pt x="3174" y="166"/>
                </a:lnTo>
                <a:lnTo>
                  <a:pt x="2960" y="172"/>
                </a:lnTo>
                <a:lnTo>
                  <a:pt x="2748" y="174"/>
                </a:lnTo>
                <a:lnTo>
                  <a:pt x="2542" y="174"/>
                </a:lnTo>
                <a:lnTo>
                  <a:pt x="2338" y="174"/>
                </a:lnTo>
                <a:lnTo>
                  <a:pt x="2140" y="170"/>
                </a:lnTo>
                <a:lnTo>
                  <a:pt x="1948" y="164"/>
                </a:lnTo>
                <a:lnTo>
                  <a:pt x="1762" y="156"/>
                </a:lnTo>
                <a:lnTo>
                  <a:pt x="1582" y="148"/>
                </a:lnTo>
                <a:lnTo>
                  <a:pt x="1410" y="138"/>
                </a:lnTo>
                <a:lnTo>
                  <a:pt x="1244" y="128"/>
                </a:lnTo>
                <a:lnTo>
                  <a:pt x="1088" y="116"/>
                </a:lnTo>
                <a:lnTo>
                  <a:pt x="938" y="104"/>
                </a:lnTo>
                <a:lnTo>
                  <a:pt x="668" y="78"/>
                </a:lnTo>
                <a:lnTo>
                  <a:pt x="438" y="54"/>
                </a:lnTo>
                <a:lnTo>
                  <a:pt x="254" y="34"/>
                </a:lnTo>
                <a:lnTo>
                  <a:pt x="116" y="16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Freeform 5"/>
          <p:cNvSpPr>
            <a:spLocks noEditPoints="1"/>
          </p:cNvSpPr>
          <p:nvPr/>
        </p:nvSpPr>
        <p:spPr bwMode="gray">
          <a:xfrm>
            <a:off x="0" y="0"/>
            <a:ext cx="9144000" cy="6858000"/>
          </a:xfrm>
          <a:custGeom>
            <a:avLst/>
            <a:gdLst/>
            <a:ahLst/>
            <a:cxnLst/>
            <a:rect l="0" t="0" r="r" b="b"/>
            <a:pathLst>
              <a:path w="5760" h="4320">
                <a:moveTo>
                  <a:pt x="0" y="0"/>
                </a:moveTo>
                <a:lnTo>
                  <a:pt x="0" y="4320"/>
                </a:lnTo>
                <a:lnTo>
                  <a:pt x="5760" y="4320"/>
                </a:lnTo>
                <a:lnTo>
                  <a:pt x="5760" y="0"/>
                </a:lnTo>
                <a:lnTo>
                  <a:pt x="0" y="0"/>
                </a:lnTo>
                <a:close/>
                <a:moveTo>
                  <a:pt x="5444" y="4004"/>
                </a:moveTo>
                <a:lnTo>
                  <a:pt x="324" y="4004"/>
                </a:lnTo>
                <a:lnTo>
                  <a:pt x="324" y="324"/>
                </a:lnTo>
                <a:lnTo>
                  <a:pt x="5444" y="324"/>
                </a:lnTo>
                <a:lnTo>
                  <a:pt x="5444" y="400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74928" y="1447799"/>
            <a:ext cx="1113516" cy="4572001"/>
          </a:xfrm>
        </p:spPr>
        <p:txBody>
          <a:bodyPr vert="eaVert" anchor="ctr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738" y="1447799"/>
            <a:ext cx="4416936" cy="45720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8546" y="6365498"/>
            <a:ext cx="3859795" cy="22866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/>
          <a:lstStyle>
            <a:lvl1pPr algn="ctr"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315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1588" y="0"/>
            <a:ext cx="9145588" cy="6860798"/>
            <a:chOff x="-1588" y="0"/>
            <a:chExt cx="9145588" cy="6860798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8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5" name="Freeform 24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5260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4382" y="2489200"/>
            <a:ext cx="6345260" cy="353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74443" y="6365498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4/28/2026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7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8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678616" y="295730"/>
            <a:ext cx="791308" cy="767687"/>
          </a:xfrm>
          <a:prstGeom prst="rect">
            <a:avLst/>
          </a:prstGeom>
        </p:spPr>
        <p:txBody>
          <a:bodyPr anchor="b"/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9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8748" cy="6858000"/>
          </a:xfrm>
        </p:spPr>
      </p:pic>
    </p:spTree>
    <p:extLst>
      <p:ext uri="{BB962C8B-B14F-4D97-AF65-F5344CB8AC3E}">
        <p14:creationId xmlns:p14="http://schemas.microsoft.com/office/powerpoint/2010/main" val="12308794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Mental Health &amp; Prefab Projects – USVI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Overview of modular construction and innovative mental health initiatives in the U.S. Virgin Islands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60960"/>
            <a:ext cx="9153610" cy="7118959"/>
          </a:xfrm>
        </p:spPr>
      </p:pic>
    </p:spTree>
    <p:extLst>
      <p:ext uri="{BB962C8B-B14F-4D97-AF65-F5344CB8AC3E}">
        <p14:creationId xmlns:p14="http://schemas.microsoft.com/office/powerpoint/2010/main" val="683972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Context &amp; Challenges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Post-hurricane recovery </a:t>
            </a:r>
            <a:endParaRPr lang="en-US" dirty="0" smtClean="0"/>
          </a:p>
          <a:p>
            <a:r>
              <a:rPr dirty="0" smtClean="0"/>
              <a:t>Limited </a:t>
            </a:r>
            <a:r>
              <a:rPr dirty="0"/>
              <a:t>healthcare infrastructure</a:t>
            </a:r>
          </a:p>
          <a:p>
            <a:r>
              <a:rPr dirty="0"/>
              <a:t>Rising mental health needs (PTSD, anxiety, substance use)</a:t>
            </a:r>
          </a:p>
          <a:p>
            <a:r>
              <a:rPr dirty="0"/>
              <a:t>Geographic and access barriers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Prefab Construction Advantage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Rapid deployment</a:t>
            </a:r>
          </a:p>
          <a:p>
            <a:r>
              <a:t>Cost-effective</a:t>
            </a:r>
          </a:p>
          <a:p>
            <a:r>
              <a:t>Disaster-resilient</a:t>
            </a:r>
          </a:p>
          <a:p>
            <a:r>
              <a:t>Scalable and relocatable</a:t>
            </a:r>
          </a:p>
          <a:p>
            <a:r>
              <a:t>Minimizes site disruption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Modular Interim Health Center – St. Croix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40,000 sq ft facility</a:t>
            </a:r>
          </a:p>
          <a:p>
            <a:r>
              <a:t>66 modular units</a:t>
            </a:r>
          </a:p>
          <a:p>
            <a:r>
              <a:t>Built by Modular Genius</a:t>
            </a:r>
          </a:p>
          <a:p>
            <a:r>
              <a:t>Supports Department of Health</a:t>
            </a:r>
          </a:p>
          <a:p>
            <a:r>
              <a:t>Includes behavioral health services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Key Benefits of Modular Health Facilities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Quick installation</a:t>
            </a:r>
          </a:p>
          <a:p>
            <a:r>
              <a:t>Immediate usability</a:t>
            </a:r>
          </a:p>
          <a:p>
            <a:r>
              <a:t>Flexible design</a:t>
            </a:r>
          </a:p>
          <a:p>
            <a:r>
              <a:t>Supports integrated care</a:t>
            </a:r>
          </a:p>
          <a:p>
            <a:r>
              <a:t>Ideal for disaster recovery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Permanent Facilities in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Donna M. Christensen Health Center</a:t>
            </a:r>
          </a:p>
          <a:p>
            <a:r>
              <a:t>Eldra Schulterbrandt Mental Health Facility</a:t>
            </a:r>
          </a:p>
          <a:p>
            <a:r>
              <a:t>Anna’s Hope Behavioral Health Facility</a:t>
            </a:r>
          </a:p>
          <a:p>
            <a:r>
              <a:t>Resilient and comprehensive care models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Proposed Initiative: REACH-USVI Platform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Telehealth &amp; digital coordination</a:t>
            </a:r>
          </a:p>
          <a:p>
            <a:r>
              <a:t>Multilingual &amp; mobile-first</a:t>
            </a:r>
          </a:p>
          <a:p>
            <a:r>
              <a:t>AI symptom tracking</a:t>
            </a:r>
          </a:p>
          <a:p>
            <a:r>
              <a:t>Connects to crisis services (988)</a:t>
            </a:r>
          </a:p>
          <a:p>
            <a:r>
              <a:t>Improves access across islands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Eco-Therapy &amp; Community Hubs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Nature-based healing programs</a:t>
            </a:r>
          </a:p>
          <a:p>
            <a:r>
              <a:t>Group therapy &amp; mindfulness</a:t>
            </a:r>
          </a:p>
          <a:p>
            <a:r>
              <a:t>Climate resilience education</a:t>
            </a:r>
          </a:p>
          <a:p>
            <a:r>
              <a:t>Targets PTSD and community stress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Youth Healing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School-based mental health programs</a:t>
            </a:r>
          </a:p>
          <a:p>
            <a:r>
              <a:t>Trauma-informed education</a:t>
            </a:r>
          </a:p>
          <a:p>
            <a:r>
              <a:t>Peer support systems</a:t>
            </a:r>
          </a:p>
          <a:p>
            <a:r>
              <a:t>Suicide prevention initiatives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Mobile Behavioral Health Units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On-site crisis response</a:t>
            </a:r>
          </a:p>
          <a:p>
            <a:r>
              <a:t>Van/mobile clinic model</a:t>
            </a:r>
          </a:p>
          <a:p>
            <a:r>
              <a:t>Reduces ER burden</a:t>
            </a:r>
          </a:p>
          <a:p>
            <a:r>
              <a:t>Supports remote communities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Public Awareness Campaign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“Healthy Minds, Strong Islands”</a:t>
            </a:r>
          </a:p>
          <a:p>
            <a:r>
              <a:t>Reduce stigma</a:t>
            </a:r>
          </a:p>
          <a:p>
            <a:r>
              <a:t>Community engagement</a:t>
            </a:r>
          </a:p>
          <a:p>
            <a:r>
              <a:t>Workplace &amp; faith-based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Future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Prefab outpatient clinics</a:t>
            </a:r>
          </a:p>
          <a:p>
            <a:r>
              <a:t>Youth wellness centers</a:t>
            </a:r>
          </a:p>
          <a:p>
            <a:r>
              <a:t>Community resilience hubs</a:t>
            </a:r>
          </a:p>
          <a:p>
            <a:r>
              <a:t>Expanded mobile services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Combining prefab infrastructure with innovative programs can transform mental health care in USVI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21</TotalTime>
  <Words>252</Words>
  <Application>Microsoft Office PowerPoint</Application>
  <PresentationFormat>On-screen Show (4:3)</PresentationFormat>
  <Paragraphs>63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Century Gothic</vt:lpstr>
      <vt:lpstr>Wingdings 3</vt:lpstr>
      <vt:lpstr>Ion Boardroom</vt:lpstr>
      <vt:lpstr>PowerPoint Presentation</vt:lpstr>
      <vt:lpstr>Mental Health &amp; Prefab Projects – USVI</vt:lpstr>
      <vt:lpstr>PowerPoint Presentation</vt:lpstr>
      <vt:lpstr>Context &amp; Challenges</vt:lpstr>
      <vt:lpstr>Prefab Construction Advantage</vt:lpstr>
      <vt:lpstr>Modular Interim Health Center – St. Croix</vt:lpstr>
      <vt:lpstr>Key Benefits of Modular Health Facilities</vt:lpstr>
      <vt:lpstr>Permanent Facilities in Development</vt:lpstr>
      <vt:lpstr>Proposed Initiative: REACH-USVI Platform</vt:lpstr>
      <vt:lpstr>Eco-Therapy &amp; Community Hubs</vt:lpstr>
      <vt:lpstr>Youth Healing Network</vt:lpstr>
      <vt:lpstr>Mobile Behavioral Health Units</vt:lpstr>
      <vt:lpstr>Public Awareness Campaign</vt:lpstr>
      <vt:lpstr>Future Opportunities</vt:lpstr>
      <vt:lpstr>Conclusion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Mental Health &amp; Prefab Projects – USVI</dc:title>
  <dc:subject/>
  <dc:creator/>
  <cp:keywords/>
  <dc:description>generated using python-pptx</dc:description>
  <cp:lastModifiedBy>LAPTOPS HUB</cp:lastModifiedBy>
  <cp:revision>3</cp:revision>
  <dcterms:created xsi:type="dcterms:W3CDTF">2013-01-27T09:14:16Z</dcterms:created>
  <dcterms:modified xsi:type="dcterms:W3CDTF">2026-04-28T18:16:42Z</dcterms:modified>
  <cp:category/>
</cp:coreProperties>
</file>