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9" r:id="rId13"/>
  </p:sldIdLst>
  <p:sldSz cx="18288000" cy="10287000"/>
  <p:notesSz cx="6858000" cy="9144000"/>
  <p:kinsoku lang="zh-CN" invalStChars="!%),.:;?]}¨·ˇˉ་―‖’”…‰∶、。〃々〉》」』】〕〗！＂＇％），．：；？］｀｜｝～￠" invalEndChars="([{·‘“〈《「『【〔〖（．［｛￡￥"/>
  <p:defaultTextStyle>
    <a:defPPr>
      <a:defRPr lang="zh-CN"/>
    </a:defPPr>
    <a:lvl1pPr marL="0" indent="0" algn="l" defTabSz="914400" eaLnBrk="1" fontAlgn="auto" latinLnBrk="0" hangingPunct="1">
      <a:buNone/>
      <a:defRPr sz="1800" kern="1200">
        <a:solidFill>
          <a:schemeClr val="tx1"/>
        </a:solidFill>
        <a:latin typeface="Droid Sans" charset="0"/>
        <a:ea typeface="宋体" charset="0"/>
        <a:cs typeface="Droid Sans" charset="0"/>
      </a:defRPr>
    </a:lvl1pPr>
    <a:lvl2pPr marL="457200" indent="0" algn="l" defTabSz="914400" eaLnBrk="1" fontAlgn="auto" latinLnBrk="0" hangingPunct="1">
      <a:buNone/>
      <a:defRPr sz="1800" kern="1200">
        <a:solidFill>
          <a:schemeClr val="tx1"/>
        </a:solidFill>
        <a:latin typeface="Droid Sans" charset="0"/>
        <a:ea typeface="宋体" charset="0"/>
        <a:cs typeface="Droid Sans" charset="0"/>
      </a:defRPr>
    </a:lvl2pPr>
    <a:lvl3pPr marL="914400" indent="0" algn="l" defTabSz="914400" eaLnBrk="1" fontAlgn="auto" latinLnBrk="0" hangingPunct="1">
      <a:buNone/>
      <a:defRPr sz="1800" kern="1200">
        <a:solidFill>
          <a:schemeClr val="tx1"/>
        </a:solidFill>
        <a:latin typeface="Droid Sans" charset="0"/>
        <a:ea typeface="宋体" charset="0"/>
        <a:cs typeface="Droid Sans" charset="0"/>
      </a:defRPr>
    </a:lvl3pPr>
    <a:lvl4pPr marL="1371600" indent="0" algn="l" defTabSz="914400" eaLnBrk="1" fontAlgn="auto" latinLnBrk="0" hangingPunct="1">
      <a:buNone/>
      <a:defRPr sz="1800" kern="1200">
        <a:solidFill>
          <a:schemeClr val="tx1"/>
        </a:solidFill>
        <a:latin typeface="Droid Sans" charset="0"/>
        <a:ea typeface="宋体" charset="0"/>
        <a:cs typeface="Droid Sans" charset="0"/>
      </a:defRPr>
    </a:lvl4pPr>
    <a:lvl5pPr marL="1828800" indent="0" algn="l" defTabSz="914400" eaLnBrk="1" fontAlgn="auto" latinLnBrk="0" hangingPunct="1">
      <a:buNone/>
      <a:defRPr sz="1800" kern="1200">
        <a:solidFill>
          <a:schemeClr val="tx1"/>
        </a:solidFill>
        <a:latin typeface="Droid Sans" charset="0"/>
        <a:ea typeface="宋体" charset="0"/>
        <a:cs typeface="Droid Sans" charset="0"/>
      </a:defRPr>
    </a:lvl5pPr>
    <a:lvl6pPr marL="2286000" indent="0" algn="l" defTabSz="914400" eaLnBrk="1" fontAlgn="auto" latinLnBrk="0" hangingPunct="1">
      <a:buNone/>
      <a:defRPr sz="1800" kern="1200">
        <a:solidFill>
          <a:schemeClr val="tx1"/>
        </a:solidFill>
        <a:latin typeface="Droid Sans" charset="0"/>
        <a:ea typeface="宋体" charset="0"/>
        <a:cs typeface="Droid Sans" charset="0"/>
      </a:defRPr>
    </a:lvl6pPr>
    <a:lvl7pPr marL="2743200" indent="0" algn="l" defTabSz="914400" eaLnBrk="1" fontAlgn="auto" latinLnBrk="0" hangingPunct="1">
      <a:buNone/>
      <a:defRPr sz="1800" kern="1200">
        <a:solidFill>
          <a:schemeClr val="tx1"/>
        </a:solidFill>
        <a:latin typeface="Droid Sans" charset="0"/>
        <a:ea typeface="宋体" charset="0"/>
        <a:cs typeface="Droid Sans" charset="0"/>
      </a:defRPr>
    </a:lvl7pPr>
    <a:lvl8pPr marL="3200400" indent="0" algn="l" defTabSz="914400" eaLnBrk="1" fontAlgn="auto" latinLnBrk="0" hangingPunct="1">
      <a:buNone/>
      <a:defRPr sz="1800" kern="1200">
        <a:solidFill>
          <a:schemeClr val="tx1"/>
        </a:solidFill>
        <a:latin typeface="Droid Sans" charset="0"/>
        <a:ea typeface="宋体" charset="0"/>
        <a:cs typeface="Droid Sans" charset="0"/>
      </a:defRPr>
    </a:lvl8pPr>
    <a:lvl9pPr marL="3200400" indent="0" algn="l" defTabSz="914400" eaLnBrk="1" fontAlgn="auto" latinLnBrk="0" hangingPunct="1">
      <a:buNone/>
      <a:defRPr sz="1800" kern="1200">
        <a:solidFill>
          <a:schemeClr val="tx1"/>
        </a:solidFill>
        <a:latin typeface="Droid Sans" charset="0"/>
        <a:ea typeface="宋体" charset="0"/>
        <a:cs typeface="Droid Sans"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96" autoAdjust="0"/>
  </p:normalViewPr>
  <p:slideViewPr>
    <p:cSldViewPr>
      <p:cViewPr varScale="1">
        <p:scale>
          <a:sx n="43" d="100"/>
          <a:sy n="43" d="100"/>
        </p:scale>
        <p:origin x="74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7" d="100"/>
          <a:sy n="57" d="100"/>
        </p:scale>
        <p:origin x="0" y="0"/>
      </p:cViewPr>
      <p:guideLst/>
    </p:cSldViewPr>
  </p:notesViewPr>
  <p:gridSpacing cx="72010" cy="7201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ext box"/>
          <p:cNvSpPr>
            <a:spLocks noGrp="1"/>
          </p:cNvSpPr>
          <p:nvPr>
            <p:ph type="ctrTitle"/>
          </p:nvPr>
        </p:nvSpPr>
        <p:spPr>
          <a:xfrm>
            <a:off x="1371600" y="3195637"/>
            <a:ext cx="15544800" cy="2205037"/>
          </a:xfrm>
        </p:spPr>
        <p:txBody>
          <a:bodyPr/>
          <a:lstStyle/>
          <a:p>
            <a:r>
              <a:rPr lang="zh-CN" altLang="en-US" smtClean="0"/>
              <a:t>单击此处编辑母版标题样式</a:t>
            </a:r>
            <a:endParaRPr lang="zh-CN" altLang="en-US"/>
          </a:p>
        </p:txBody>
      </p:sp>
      <p:sp>
        <p:nvSpPr>
          <p:cNvPr id="3" name="Text box"/>
          <p:cNvSpPr>
            <a:spLocks noGrp="1"/>
          </p:cNvSpPr>
          <p:nvPr>
            <p:ph type="subTitle" idx="1"/>
          </p:nvPr>
        </p:nvSpPr>
        <p:spPr>
          <a:xfrm>
            <a:off x="2743200" y="5829299"/>
            <a:ext cx="12801600" cy="2628899"/>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339398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295979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ext box"/>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996431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34527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Text box"/>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Text box"/>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Text box"/>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Text box"/>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8" name="Text box"/>
          <p:cNvSpPr>
            <a:spLocks noGrp="1"/>
          </p:cNvSpPr>
          <p:nvPr>
            <p:ph type="ftr" sz="quarter" idx="11"/>
          </p:nvPr>
        </p:nvSpPr>
        <p:spPr/>
        <p:txBody>
          <a:bodyPr/>
          <a:lstStyle/>
          <a:p>
            <a:endParaRPr lang="zh-CN" altLang="en-US"/>
          </a:p>
        </p:txBody>
      </p:sp>
      <p:sp>
        <p:nvSpPr>
          <p:cNvPr id="9"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963397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4" name="Text box"/>
          <p:cNvSpPr>
            <a:spLocks noGrp="1"/>
          </p:cNvSpPr>
          <p:nvPr>
            <p:ph type="ftr" sz="quarter" idx="11"/>
          </p:nvPr>
        </p:nvSpPr>
        <p:spPr/>
        <p:txBody>
          <a:bodyPr/>
          <a:lstStyle/>
          <a:p>
            <a:endParaRPr lang="zh-CN" altLang="en-US"/>
          </a:p>
        </p:txBody>
      </p:sp>
      <p:sp>
        <p:nvSpPr>
          <p:cNvPr id="5"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12459048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3" name="Text box"/>
          <p:cNvSpPr>
            <a:spLocks noGrp="1"/>
          </p:cNvSpPr>
          <p:nvPr>
            <p:ph type="ftr" sz="quarter" idx="11"/>
          </p:nvPr>
        </p:nvSpPr>
        <p:spPr/>
        <p:txBody>
          <a:bodyPr/>
          <a:lstStyle/>
          <a:p>
            <a:endParaRPr lang="zh-CN" altLang="en-US"/>
          </a:p>
        </p:txBody>
      </p:sp>
      <p:sp>
        <p:nvSpPr>
          <p:cNvPr id="4"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1994038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ext box"/>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1623653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ext box"/>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Text box"/>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box"/>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6" name="Text box"/>
          <p:cNvSpPr>
            <a:spLocks noGrp="1"/>
          </p:cNvSpPr>
          <p:nvPr>
            <p:ph type="ftr" sz="quarter" idx="11"/>
          </p:nvPr>
        </p:nvSpPr>
        <p:spPr/>
        <p:txBody>
          <a:bodyPr/>
          <a:lstStyle/>
          <a:p>
            <a:endParaRPr lang="zh-CN" altLang="en-US"/>
          </a:p>
        </p:txBody>
      </p:sp>
      <p:sp>
        <p:nvSpPr>
          <p:cNvPr id="7"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1419103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Text box"/>
          <p:cNvSpPr>
            <a:spLocks noGrp="1"/>
          </p:cNvSpPr>
          <p:nvPr>
            <p:ph type="title"/>
          </p:nvPr>
        </p:nvSpPr>
        <p:spPr/>
        <p:txBody>
          <a:bodyPr/>
          <a:lstStyle/>
          <a:p>
            <a:r>
              <a:rPr lang="zh-CN" altLang="en-US" smtClean="0"/>
              <a:t>单击此处编辑母版标题样式</a:t>
            </a:r>
            <a:endParaRPr lang="zh-CN" altLang="en-US"/>
          </a:p>
        </p:txBody>
      </p:sp>
      <p:sp>
        <p:nvSpPr>
          <p:cNvPr id="3" name="Text box"/>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20380385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Text box"/>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Text box"/>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Text box"/>
          <p:cNvSpPr>
            <a:spLocks noGrp="1"/>
          </p:cNvSpPr>
          <p:nvPr>
            <p:ph type="dt" sz="half" idx="10"/>
          </p:nvPr>
        </p:nvSpPr>
        <p:spPr/>
        <p:txBody>
          <a:bodyPr/>
          <a:lstStyle/>
          <a:p>
            <a:fld id="{72514870-5082-4025-BC8A-5E070B8EB77D}" type="datetimeFigureOut">
              <a:rPr lang="zh-CN" altLang="en-US" smtClean="0"/>
              <a:t>2026/5/1</a:t>
            </a:fld>
            <a:endParaRPr lang="zh-CN" altLang="en-US"/>
          </a:p>
        </p:txBody>
      </p:sp>
      <p:sp>
        <p:nvSpPr>
          <p:cNvPr id="5" name="Text box"/>
          <p:cNvSpPr>
            <a:spLocks noGrp="1"/>
          </p:cNvSpPr>
          <p:nvPr>
            <p:ph type="ftr" sz="quarter" idx="11"/>
          </p:nvPr>
        </p:nvSpPr>
        <p:spPr/>
        <p:txBody>
          <a:bodyPr/>
          <a:lstStyle/>
          <a:p>
            <a:endParaRPr lang="zh-CN" altLang="en-US"/>
          </a:p>
        </p:txBody>
      </p:sp>
      <p:sp>
        <p:nvSpPr>
          <p:cNvPr id="6" name="Text box"/>
          <p:cNvSpPr>
            <a:spLocks noGrp="1"/>
          </p:cNvSpPr>
          <p:nvPr>
            <p:ph type="sldNum" sz="quarter" idx="12"/>
          </p:nvPr>
        </p:nvSpPr>
        <p:spPr/>
        <p:txBody>
          <a:bodyPr/>
          <a:lstStyle/>
          <a:p>
            <a:fld id="{3E00D155-3BB6-43CF-9AC4-BC63A66E74A9}" type="slidenum">
              <a:rPr lang="zh-CN" altLang="en-US" smtClean="0"/>
              <a:t>‹#›</a:t>
            </a:fld>
            <a:endParaRPr lang="zh-CN" altLang="en-US"/>
          </a:p>
        </p:txBody>
      </p:sp>
    </p:spTree>
    <p:extLst>
      <p:ext uri="{BB962C8B-B14F-4D97-AF65-F5344CB8AC3E}">
        <p14:creationId xmlns:p14="http://schemas.microsoft.com/office/powerpoint/2010/main" val="590047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自定义版式">
    <p:bg>
      <p:bgPr>
        <a:solidFill>
          <a:schemeClr val="bg1"/>
        </a:solidFill>
        <a:effectLst/>
      </p:bgPr>
    </p:bg>
    <p:spTree>
      <p:nvGrpSpPr>
        <p:cNvPr id="1" name=""/>
        <p:cNvGrpSpPr/>
        <p:nvPr/>
      </p:nvGrpSpPr>
      <p:grpSpPr>
        <a:xfrm>
          <a:off x="0" y="0"/>
          <a:ext cx="0" cy="0"/>
          <a:chOff x="0" y="0"/>
          <a:chExt cx="0" cy="0"/>
        </a:xfrm>
      </p:grpSpPr>
      <p:sp>
        <p:nvSpPr>
          <p:cNvPr id="7" name="Text box"/>
          <p:cNvSpPr>
            <a:spLocks noGrp="1"/>
          </p:cNvSpPr>
          <p:nvPr>
            <p:ph type="dt" idx="10"/>
          </p:nvPr>
        </p:nvSpPr>
        <p:spPr>
          <a:xfrm>
            <a:off x="457200" y="6356349"/>
            <a:ext cx="21336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l"/>
            <a:r>
              <a:rPr lang="en-US" altLang="zh-CN" sz="1200">
                <a:solidFill>
                  <a:srgbClr val="898989"/>
                </a:solidFill>
                <a:latin typeface="Calibri" charset="0"/>
                <a:ea typeface="宋体" charset="0"/>
                <a:cs typeface="Calibri" charset="0"/>
              </a:rPr>
              <a:t>Date/Time</a:t>
            </a:r>
            <a:endParaRPr lang="zh-CN" altLang="en-US" sz="1200">
              <a:solidFill>
                <a:srgbClr val="898989"/>
              </a:solidFill>
              <a:latin typeface="Calibri" charset="0"/>
              <a:ea typeface="宋体" charset="0"/>
              <a:cs typeface="Calibri" charset="0"/>
            </a:endParaRPr>
          </a:p>
        </p:txBody>
      </p:sp>
      <p:sp>
        <p:nvSpPr>
          <p:cNvPr id="8" name="Text box"/>
          <p:cNvSpPr>
            <a:spLocks noGrp="1"/>
          </p:cNvSpPr>
          <p:nvPr>
            <p:ph type="ftr" idx="11"/>
          </p:nvPr>
        </p:nvSpPr>
        <p:spPr>
          <a:xfrm>
            <a:off x="3124200" y="6356349"/>
            <a:ext cx="28956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ctr"/>
            <a:endParaRPr lang="zh-CN" altLang="en-US" sz="1200">
              <a:solidFill>
                <a:srgbClr val="898989"/>
              </a:solidFill>
              <a:latin typeface="Calibri" charset="0"/>
              <a:ea typeface="宋体" charset="0"/>
              <a:cs typeface="Calibri" charset="0"/>
            </a:endParaRPr>
          </a:p>
        </p:txBody>
      </p:sp>
      <p:sp>
        <p:nvSpPr>
          <p:cNvPr id="9" name="Text box"/>
          <p:cNvSpPr>
            <a:spLocks noGrp="1"/>
          </p:cNvSpPr>
          <p:nvPr>
            <p:ph type="sldNum" idx="12"/>
          </p:nvPr>
        </p:nvSpPr>
        <p:spPr>
          <a:xfrm>
            <a:off x="6553200" y="6356349"/>
            <a:ext cx="2133600" cy="365125"/>
          </a:xfrm>
          <a:prstGeom prst="rect">
            <a:avLst/>
          </a:prstGeom>
          <a:noFill/>
          <a:ln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200" b="0" i="0" u="none" strike="noStrike" kern="1200" cap="none" spc="0" baseline="0">
                <a:solidFill>
                  <a:srgbClr val="898989"/>
                </a:solidFill>
                <a:latin typeface="Calibri" charset="0"/>
                <a:ea typeface="宋体" charset="0"/>
                <a:cs typeface="Calibri" charset="0"/>
              </a:rPr>
              <a:t>‹#›</a:t>
            </a:fld>
            <a:endParaRPr lang="zh-CN" altLang="en-US" sz="1200">
              <a:solidFill>
                <a:srgbClr val="898989"/>
              </a:solidFill>
              <a:latin typeface="Calibri" charset="0"/>
              <a:ea typeface="宋体" charset="0"/>
              <a:cs typeface="Calibri" charset="0"/>
            </a:endParaRPr>
          </a:p>
        </p:txBody>
      </p:sp>
    </p:spTree>
    <p:extLst>
      <p:ext uri="{BB962C8B-B14F-4D97-AF65-F5344CB8AC3E}">
        <p14:creationId xmlns:p14="http://schemas.microsoft.com/office/powerpoint/2010/main" val="1037898711"/>
      </p:ext>
    </p:extLst>
  </p:cSld>
  <p:clrMapOvr>
    <a:masterClrMapping/>
  </p:clrMapOvr>
  <p:hf sldNum="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box"/>
          <p:cNvSpPr>
            <a:spLocks noGrp="1"/>
          </p:cNvSpPr>
          <p:nvPr>
            <p:ph type="title"/>
          </p:nvPr>
        </p:nvSpPr>
        <p:spPr>
          <a:xfrm>
            <a:off x="457200" y="274638"/>
            <a:ext cx="8229600" cy="1143000"/>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r>
              <a:rPr lang="en-US" altLang="zh-CN"/>
              <a:t>Click to edit Master title style</a:t>
            </a:r>
            <a:endParaRPr lang="zh-CN" altLang="en-US"/>
          </a:p>
        </p:txBody>
      </p:sp>
      <p:sp>
        <p:nvSpPr>
          <p:cNvPr id="3" name="Text box"/>
          <p:cNvSpPr>
            <a:spLocks noGrp="1"/>
          </p:cNvSpPr>
          <p:nvPr>
            <p:ph type="body" idx="1"/>
          </p:nvPr>
        </p:nvSpPr>
        <p:spPr>
          <a:xfrm>
            <a:off x="457200" y="1600200"/>
            <a:ext cx="8229600" cy="4525963"/>
          </a:xfrm>
          <a:prstGeom prst="rect">
            <a:avLst/>
          </a:prstGeom>
          <a:noFill/>
          <a:ln w="12700" cap="flat" cmpd="sng">
            <a:noFill/>
            <a:prstDash val="solid"/>
            <a:miter/>
          </a:ln>
        </p:spPr>
        <p:txBody>
          <a:bodyPr vert="horz" wrap="square" lIns="91440" tIns="45720" rIns="91440" bIns="45720" anchor="t" anchorCtr="0">
            <a:prstTxWarp prst="textNoShape">
              <a:avLst/>
            </a:prstTxWarp>
          </a:bodyPr>
          <a:lstStyle/>
          <a:p>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box"/>
          <p:cNvSpPr>
            <a:spLocks noGrp="1"/>
          </p:cNvSpPr>
          <p:nvPr>
            <p:ph type="dt" idx="2"/>
          </p:nvPr>
        </p:nvSpPr>
        <p:spPr>
          <a:xfrm>
            <a:off x="457200" y="6356349"/>
            <a:ext cx="21336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l"/>
            <a:fld id="{CAD2D6BD-DE1B-4B5F-8B41-2702339687B9}" type="datetime1">
              <a:rPr lang="en-US" altLang="zh-CN" sz="1200">
                <a:solidFill>
                  <a:srgbClr val="898989"/>
                </a:solidFill>
                <a:latin typeface="Calibri" charset="0"/>
                <a:ea typeface="宋体" charset="0"/>
                <a:cs typeface="Calibri" charset="0"/>
              </a:rPr>
              <a:t>5/1/2026</a:t>
            </a:fld>
            <a:endParaRPr lang="zh-CN" altLang="en-US" sz="1200">
              <a:solidFill>
                <a:srgbClr val="898989"/>
              </a:solidFill>
              <a:latin typeface="Calibri" charset="0"/>
              <a:ea typeface="宋体" charset="0"/>
              <a:cs typeface="Calibri" charset="0"/>
            </a:endParaRPr>
          </a:p>
        </p:txBody>
      </p:sp>
      <p:sp>
        <p:nvSpPr>
          <p:cNvPr id="5" name="Text box"/>
          <p:cNvSpPr>
            <a:spLocks noGrp="1"/>
          </p:cNvSpPr>
          <p:nvPr>
            <p:ph type="ftr" idx="3"/>
          </p:nvPr>
        </p:nvSpPr>
        <p:spPr>
          <a:xfrm>
            <a:off x="3124200" y="6356349"/>
            <a:ext cx="28956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ctr"/>
            <a:endParaRPr lang="zh-CN" altLang="en-US" sz="1200">
              <a:solidFill>
                <a:srgbClr val="898989"/>
              </a:solidFill>
              <a:latin typeface="Calibri" charset="0"/>
              <a:ea typeface="宋体" charset="0"/>
              <a:cs typeface="Calibri" charset="0"/>
            </a:endParaRPr>
          </a:p>
        </p:txBody>
      </p:sp>
      <p:sp>
        <p:nvSpPr>
          <p:cNvPr id="6" name="Text box"/>
          <p:cNvSpPr>
            <a:spLocks noGrp="1"/>
          </p:cNvSpPr>
          <p:nvPr>
            <p:ph type="sldNum" idx="4"/>
          </p:nvPr>
        </p:nvSpPr>
        <p:spPr>
          <a:xfrm>
            <a:off x="6553200" y="6356349"/>
            <a:ext cx="2133600" cy="365125"/>
          </a:xfrm>
          <a:prstGeom prst="rect">
            <a:avLst/>
          </a:prstGeom>
          <a:noFill/>
          <a:ln w="12700" cap="flat" cmpd="sng">
            <a:noFill/>
            <a:prstDash val="solid"/>
            <a:miter/>
          </a:ln>
        </p:spPr>
        <p:txBody>
          <a:bodyPr vert="horz" wrap="square" lIns="91440" tIns="45720" rIns="91440" bIns="45720" anchor="ctr" anchorCtr="0">
            <a:prstTxWarp prst="textNoShape">
              <a:avLst/>
            </a:prstTxWarp>
          </a:bodyPr>
          <a:lstStyle/>
          <a:p>
            <a:pPr algn="r"/>
            <a:fld id="{CAD2D6BD-DE1B-4B5F-8B41-2702339687B9}" type="slidenum">
              <a:rPr lang="en-US" altLang="zh-CN" sz="1200" b="0" i="0" u="none" strike="noStrike" kern="1200" cap="none" spc="0" baseline="0">
                <a:solidFill>
                  <a:srgbClr val="898989"/>
                </a:solidFill>
                <a:latin typeface="Calibri" charset="0"/>
                <a:ea typeface="宋体" charset="0"/>
                <a:cs typeface="Calibri" charset="0"/>
              </a:rPr>
              <a:t>‹#›</a:t>
            </a:fld>
            <a:endParaRPr lang="zh-CN" altLang="en-US" sz="1200">
              <a:solidFill>
                <a:srgbClr val="898989"/>
              </a:solidFill>
              <a:latin typeface="Calibri" charset="0"/>
              <a:ea typeface="宋体" charset="0"/>
              <a:cs typeface="Calibri" charset="0"/>
            </a:endParaRPr>
          </a:p>
        </p:txBody>
      </p:sp>
    </p:spTree>
    <p:extLst>
      <p:ext uri="{BB962C8B-B14F-4D97-AF65-F5344CB8AC3E}">
        <p14:creationId xmlns:p14="http://schemas.microsoft.com/office/powerpoint/2010/main" val="1063087003"/>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lvl1pPr algn="ctr" defTabSz="914400" eaLnBrk="1" fontAlgn="auto" latinLnBrk="0" hangingPunct="1">
        <a:spcBef>
          <a:spcPts val="0"/>
        </a:spcBef>
        <a:buNone/>
        <a:defRPr sz="4400" kern="1200">
          <a:solidFill>
            <a:schemeClr val="tx1"/>
          </a:solidFill>
          <a:latin typeface="Calibri" charset="0"/>
          <a:ea typeface="宋体" charset="0"/>
          <a:cs typeface="Calibri" charset="0"/>
        </a:defRPr>
      </a:lvl1pPr>
    </p:titleStyle>
    <p:bodyStyle>
      <a:lvl1pPr marL="342900" indent="-342900" algn="l" defTabSz="914400" eaLnBrk="1" fontAlgn="auto" latinLnBrk="0" hangingPunct="1">
        <a:spcBef>
          <a:spcPct val="20000"/>
        </a:spcBef>
        <a:buFont typeface="Arial" pitchFamily="34" charset="0"/>
        <a:buChar char="•"/>
        <a:defRPr sz="3200" kern="1200">
          <a:solidFill>
            <a:schemeClr val="tx1"/>
          </a:solidFill>
          <a:latin typeface="Calibri" charset="0"/>
          <a:ea typeface="宋体" charset="0"/>
          <a:cs typeface="Calibri" charset="0"/>
        </a:defRPr>
      </a:lvl1pPr>
      <a:lvl2pPr marL="742950" indent="-285750" algn="l" defTabSz="914400" eaLnBrk="1" fontAlgn="auto" latinLnBrk="0" hangingPunct="1">
        <a:spcBef>
          <a:spcPct val="20000"/>
        </a:spcBef>
        <a:buFont typeface="Arial" pitchFamily="34" charset="0"/>
        <a:buChar char="–"/>
        <a:defRPr sz="2800" kern="1200">
          <a:solidFill>
            <a:schemeClr val="tx1"/>
          </a:solidFill>
          <a:latin typeface="Calibri" charset="0"/>
          <a:ea typeface="宋体" charset="0"/>
          <a:cs typeface="Calibri" charset="0"/>
        </a:defRPr>
      </a:lvl2pPr>
      <a:lvl3pPr marL="1143000" indent="-228600" algn="l" defTabSz="914400" eaLnBrk="1" fontAlgn="auto" latinLnBrk="0" hangingPunct="1">
        <a:spcBef>
          <a:spcPct val="20000"/>
        </a:spcBef>
        <a:buFont typeface="Arial" pitchFamily="34" charset="0"/>
        <a:buChar char="•"/>
        <a:defRPr sz="2400" kern="1200">
          <a:solidFill>
            <a:schemeClr val="tx1"/>
          </a:solidFill>
          <a:latin typeface="Calibri" charset="0"/>
          <a:ea typeface="宋体" charset="0"/>
          <a:cs typeface="Calibri" charset="0"/>
        </a:defRPr>
      </a:lvl3pPr>
      <a:lvl4pPr marL="1600200" indent="-228600" algn="l" defTabSz="914400" eaLnBrk="1" fontAlgn="auto" latinLnBrk="0" hangingPunct="1">
        <a:spcBef>
          <a:spcPct val="20000"/>
        </a:spcBef>
        <a:buFont typeface="Arial" pitchFamily="34" charset="0"/>
        <a:buChar char="–"/>
        <a:defRPr sz="2000" kern="1200">
          <a:solidFill>
            <a:schemeClr val="tx1"/>
          </a:solidFill>
          <a:latin typeface="Calibri" charset="0"/>
          <a:ea typeface="宋体" charset="0"/>
          <a:cs typeface="Calibri" charset="0"/>
        </a:defRPr>
      </a:lvl4pPr>
      <a:lvl5pPr marL="2057400" indent="-228600" algn="l" defTabSz="914400" eaLnBrk="1" fontAlgn="auto" latinLnBrk="0" hangingPunct="1">
        <a:spcBef>
          <a:spcPct val="20000"/>
        </a:spcBef>
        <a:buFont typeface="Arial" pitchFamily="34" charset="0"/>
        <a:buChar char="»"/>
        <a:defRPr sz="2000" kern="1200">
          <a:solidFill>
            <a:schemeClr val="tx1"/>
          </a:solidFill>
          <a:latin typeface="Calibri" charset="0"/>
          <a:ea typeface="宋体" charset="0"/>
          <a:cs typeface="Calibri" charset="0"/>
        </a:defRPr>
      </a:lvl5pPr>
      <a:lvl6pPr marL="2514600" indent="-228600" algn="l" defTabSz="914400" eaLnBrk="1" fontAlgn="auto" latinLnBrk="0" hangingPunct="1">
        <a:spcBef>
          <a:spcPct val="20000"/>
        </a:spcBef>
        <a:buFont typeface="Arial" pitchFamily="34" charset="0"/>
        <a:buChar char="•"/>
        <a:defRPr sz="2000" kern="1200">
          <a:solidFill>
            <a:schemeClr val="tx1"/>
          </a:solidFill>
          <a:latin typeface="Calibri" charset="0"/>
          <a:ea typeface="宋体" charset="0"/>
          <a:cs typeface="Calibri" charset="0"/>
        </a:defRPr>
      </a:lvl6pPr>
      <a:lvl7pPr marL="2971800" indent="-228600" algn="l" defTabSz="914400" eaLnBrk="1" fontAlgn="auto" latinLnBrk="0" hangingPunct="1">
        <a:spcBef>
          <a:spcPct val="20000"/>
        </a:spcBef>
        <a:buFont typeface="Arial" pitchFamily="34" charset="0"/>
        <a:buChar char="•"/>
        <a:defRPr sz="2000" kern="1200">
          <a:solidFill>
            <a:schemeClr val="tx1"/>
          </a:solidFill>
          <a:latin typeface="Calibri" charset="0"/>
          <a:ea typeface="宋体" charset="0"/>
          <a:cs typeface="Calibri" charset="0"/>
        </a:defRPr>
      </a:lvl7pPr>
      <a:lvl8pPr marL="3429000" indent="-228600" algn="l" defTabSz="914400" eaLnBrk="1" fontAlgn="auto" latinLnBrk="0" hangingPunct="1">
        <a:spcBef>
          <a:spcPct val="20000"/>
        </a:spcBef>
        <a:buFont typeface="Arial" pitchFamily="34" charset="0"/>
        <a:buChar char="•"/>
        <a:defRPr sz="2000" kern="1200">
          <a:solidFill>
            <a:schemeClr val="tx1"/>
          </a:solidFill>
          <a:latin typeface="Calibri" charset="0"/>
          <a:ea typeface="宋体" charset="0"/>
          <a:cs typeface="Calibri" charset="0"/>
        </a:defRPr>
      </a:lvl8pPr>
      <a:lvl9pPr marL="3429000" indent="-228600" algn="l" defTabSz="914400" eaLnBrk="1" fontAlgn="auto" latinLnBrk="0" hangingPunct="1">
        <a:spcBef>
          <a:spcPct val="20000"/>
        </a:spcBef>
        <a:buFont typeface="Arial" pitchFamily="34" charset="0"/>
        <a:buChar char="•"/>
        <a:defRPr sz="2000" kern="1200">
          <a:solidFill>
            <a:schemeClr val="tx1"/>
          </a:solidFill>
          <a:latin typeface="Calibri" charset="0"/>
          <a:ea typeface="宋体" charset="0"/>
          <a:cs typeface="Calibri"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曲线"/>
          <p:cNvSpPr>
            <a:spLocks/>
          </p:cNvSpPr>
          <p:nvPr/>
        </p:nvSpPr>
        <p:spPr>
          <a:xfrm>
            <a:off x="0" y="0"/>
            <a:ext cx="18288000" cy="10287000"/>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2"/>
            <a:stretch>
              <a:fillRect t="-2666" b="-2666"/>
            </a:stretch>
          </a:blipFill>
          <a:ln cap="flat" cmpd="sng">
            <a:noFill/>
            <a:prstDash val="solid"/>
            <a:miter/>
          </a:ln>
        </p:spPr>
      </p:sp>
      <p:grpSp>
        <p:nvGrpSpPr>
          <p:cNvPr id="13" name="Combination"/>
          <p:cNvGrpSpPr>
            <a:grpSpLocks/>
          </p:cNvGrpSpPr>
          <p:nvPr/>
        </p:nvGrpSpPr>
        <p:grpSpPr>
          <a:xfrm>
            <a:off x="9144000" y="6001400"/>
            <a:ext cx="1167063" cy="1167062"/>
            <a:chOff x="9144000" y="6001400"/>
            <a:chExt cx="1167063" cy="1167062"/>
          </a:xfrm>
        </p:grpSpPr>
        <p:sp>
          <p:nvSpPr>
            <p:cNvPr id="11" name="曲线"/>
            <p:cNvSpPr>
              <a:spLocks/>
            </p:cNvSpPr>
            <p:nvPr/>
          </p:nvSpPr>
          <p:spPr>
            <a:xfrm>
              <a:off x="9144000" y="6001400"/>
              <a:ext cx="1167063" cy="1167062"/>
            </a:xfrm>
            <a:custGeom>
              <a:avLst/>
              <a:gdLst>
                <a:gd name="T1" fmla="*/ 0 w 21600"/>
                <a:gd name="T2" fmla="*/ 0 h 21600"/>
                <a:gd name="T3" fmla="*/ 21600 w 21600"/>
                <a:gd name="T4" fmla="*/ 21600 h 21600"/>
              </a:gdLst>
              <a:ahLst/>
              <a:cxnLst/>
              <a:rect l="T1" t="T2" r="T3" b="T4"/>
              <a:pathLst>
                <a:path w="21600" h="21600">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close/>
                </a:path>
              </a:pathLst>
            </a:custGeom>
            <a:solidFill>
              <a:srgbClr val="FFFFFF"/>
            </a:solidFill>
            <a:ln cap="flat" cmpd="sng">
              <a:noFill/>
              <a:prstDash val="solid"/>
              <a:miter/>
            </a:ln>
          </p:spPr>
        </p:sp>
        <p:sp>
          <p:nvSpPr>
            <p:cNvPr id="12" name="Rectangle"/>
            <p:cNvSpPr>
              <a:spLocks/>
            </p:cNvSpPr>
            <p:nvPr/>
          </p:nvSpPr>
          <p:spPr>
            <a:xfrm>
              <a:off x="9253412" y="6056106"/>
              <a:ext cx="948238" cy="1002943"/>
            </a:xfrm>
            <a:prstGeom prst="rect">
              <a:avLst/>
            </a:prstGeom>
            <a:noFill/>
            <a:ln w="12700" cap="flat" cmpd="sng">
              <a:noFill/>
              <a:prstDash val="solid"/>
              <a:miter/>
            </a:ln>
          </p:spPr>
        </p:sp>
      </p:grpSp>
      <p:sp>
        <p:nvSpPr>
          <p:cNvPr id="14" name="曲线"/>
          <p:cNvSpPr>
            <a:spLocks/>
          </p:cNvSpPr>
          <p:nvPr/>
        </p:nvSpPr>
        <p:spPr>
          <a:xfrm>
            <a:off x="9144000" y="6001400"/>
            <a:ext cx="1167063" cy="1167062"/>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3"/>
            <a:stretch/>
          </a:blipFill>
          <a:ln cap="flat" cmpd="sng">
            <a:noFill/>
            <a:prstDash val="solid"/>
            <a:miter/>
          </a:ln>
        </p:spPr>
      </p:sp>
      <p:sp>
        <p:nvSpPr>
          <p:cNvPr id="15" name="曲线"/>
          <p:cNvSpPr>
            <a:spLocks/>
          </p:cNvSpPr>
          <p:nvPr/>
        </p:nvSpPr>
        <p:spPr>
          <a:xfrm>
            <a:off x="4147708" y="5143500"/>
            <a:ext cx="2947727" cy="1153298"/>
          </a:xfrm>
          <a:custGeom>
            <a:avLst/>
            <a:gdLst>
              <a:gd name="T1" fmla="*/ 0 w 21600"/>
              <a:gd name="T2" fmla="*/ 0 h 21600"/>
              <a:gd name="T3" fmla="*/ 21600 w 21600"/>
              <a:gd name="T4" fmla="*/ 21600 h 21600"/>
            </a:gdLst>
            <a:ahLst/>
            <a:cxnLst/>
            <a:rect l="T1" t="T2" r="T3" b="T4"/>
            <a:pathLst>
              <a:path w="21600" h="21600">
                <a:moveTo>
                  <a:pt x="0" y="0"/>
                </a:moveTo>
                <a:lnTo>
                  <a:pt x="21599" y="0"/>
                </a:lnTo>
                <a:lnTo>
                  <a:pt x="21599" y="21600"/>
                </a:lnTo>
                <a:lnTo>
                  <a:pt x="0" y="21600"/>
                </a:lnTo>
                <a:lnTo>
                  <a:pt x="0" y="0"/>
                </a:lnTo>
                <a:close/>
              </a:path>
            </a:pathLst>
          </a:custGeom>
          <a:blipFill rotWithShape="1">
            <a:blip r:embed="rId4"/>
            <a:stretch/>
          </a:blipFill>
          <a:ln cap="flat" cmpd="sng">
            <a:noFill/>
            <a:prstDash val="solid"/>
            <a:miter/>
          </a:ln>
        </p:spPr>
      </p:sp>
      <p:sp>
        <p:nvSpPr>
          <p:cNvPr id="16" name="曲线"/>
          <p:cNvSpPr>
            <a:spLocks/>
          </p:cNvSpPr>
          <p:nvPr/>
        </p:nvSpPr>
        <p:spPr>
          <a:xfrm>
            <a:off x="12187177" y="4978437"/>
            <a:ext cx="3183806" cy="1318361"/>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5"/>
            <a:stretch>
              <a:fillRect t="-14696" b="-44088"/>
            </a:stretch>
          </a:blipFill>
          <a:ln cap="flat" cmpd="sng">
            <a:noFill/>
            <a:prstDash val="solid"/>
            <a:miter/>
          </a:ln>
        </p:spPr>
      </p:sp>
      <p:sp>
        <p:nvSpPr>
          <p:cNvPr id="17" name="曲线"/>
          <p:cNvSpPr>
            <a:spLocks/>
          </p:cNvSpPr>
          <p:nvPr/>
        </p:nvSpPr>
        <p:spPr>
          <a:xfrm>
            <a:off x="10311063" y="386906"/>
            <a:ext cx="3261800" cy="3041736"/>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6"/>
            <a:stretch>
              <a:fillRect l="-20522" t="-14915" r="-18985" b="-34685"/>
            </a:stretch>
          </a:blipFill>
          <a:ln cap="flat" cmpd="sng">
            <a:noFill/>
            <a:prstDash val="solid"/>
            <a:miter/>
          </a:ln>
        </p:spPr>
      </p:sp>
      <p:sp>
        <p:nvSpPr>
          <p:cNvPr id="18" name="Rectangle"/>
          <p:cNvSpPr>
            <a:spLocks/>
          </p:cNvSpPr>
          <p:nvPr/>
        </p:nvSpPr>
        <p:spPr>
          <a:xfrm>
            <a:off x="275053" y="8554223"/>
            <a:ext cx="6551583" cy="1366519"/>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l">
              <a:lnSpc>
                <a:spcPts val="5380"/>
              </a:lnSpc>
              <a:spcBef>
                <a:spcPts val="0"/>
              </a:spcBef>
              <a:spcAft>
                <a:spcPts val="0"/>
              </a:spcAft>
              <a:buNone/>
            </a:pPr>
            <a:r>
              <a:rPr lang="en-US" altLang="zh-CN" sz="4483" b="0" i="0" u="none" strike="noStrike" kern="1200" cap="none" spc="0" baseline="0">
                <a:solidFill>
                  <a:srgbClr val="FFFFFF"/>
                </a:solidFill>
                <a:latin typeface="Helveticish" charset="0"/>
                <a:ea typeface="Helveticish" charset="0"/>
                <a:cs typeface="Helveticish" charset="0"/>
                <a:sym typeface="Helveticish" charset="0"/>
              </a:rPr>
              <a:t>Prepared By:</a:t>
            </a:r>
          </a:p>
          <a:p>
            <a:pPr marL="0" indent="0" algn="l">
              <a:lnSpc>
                <a:spcPts val="5380"/>
              </a:lnSpc>
              <a:spcBef>
                <a:spcPts val="0"/>
              </a:spcBef>
              <a:spcAft>
                <a:spcPts val="0"/>
              </a:spcAft>
              <a:buNone/>
            </a:pPr>
            <a:r>
              <a:rPr lang="en-US" altLang="zh-CN" sz="4483" b="0" i="0" u="none" strike="noStrike" kern="1200" cap="none" spc="0" baseline="0">
                <a:solidFill>
                  <a:srgbClr val="FFFFFF"/>
                </a:solidFill>
                <a:latin typeface="Helveticish" charset="0"/>
                <a:ea typeface="Helveticish" charset="0"/>
                <a:cs typeface="Helveticish" charset="0"/>
                <a:sym typeface="Helveticish" charset="0"/>
              </a:rPr>
              <a:t>B7 Globals</a:t>
            </a:r>
            <a:endParaRPr lang="zh-CN" altLang="en-US" sz="4483" b="0" i="0" u="none" strike="noStrike" kern="1200" cap="none" spc="0" baseline="0">
              <a:solidFill>
                <a:srgbClr val="FFFFFF"/>
              </a:solidFill>
              <a:latin typeface="Helveticish" charset="0"/>
              <a:ea typeface="Helveticish" charset="0"/>
              <a:cs typeface="Helveticish" charset="0"/>
              <a:sym typeface="Helveticish" charset="0"/>
            </a:endParaRPr>
          </a:p>
        </p:txBody>
      </p:sp>
    </p:spTree>
    <p:extLst>
      <p:ext uri="{BB962C8B-B14F-4D97-AF65-F5344CB8AC3E}">
        <p14:creationId xmlns:p14="http://schemas.microsoft.com/office/powerpoint/2010/main" val="16372538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曲线"/>
          <p:cNvSpPr>
            <a:spLocks/>
          </p:cNvSpPr>
          <p:nvPr/>
        </p:nvSpPr>
        <p:spPr>
          <a:xfrm rot="-10800000">
            <a:off x="2716902" y="2699051"/>
            <a:ext cx="332964" cy="6567176"/>
          </a:xfrm>
          <a:custGeom>
            <a:avLst/>
            <a:gdLst>
              <a:gd name="T1" fmla="*/ 0 w 21600"/>
              <a:gd name="T2" fmla="*/ 0 h 21600"/>
              <a:gd name="T3" fmla="*/ 21600 w 21600"/>
              <a:gd name="T4" fmla="*/ 21600 h 21600"/>
            </a:gdLst>
            <a:ahLst/>
            <a:cxnLst/>
            <a:rect l="T1" t="T2" r="T3" b="T4"/>
            <a:pathLst>
              <a:path w="21600" h="21600">
                <a:moveTo>
                  <a:pt x="0" y="0"/>
                </a:moveTo>
                <a:lnTo>
                  <a:pt x="21599" y="0"/>
                </a:lnTo>
                <a:lnTo>
                  <a:pt x="21599" y="21600"/>
                </a:lnTo>
                <a:lnTo>
                  <a:pt x="0" y="21600"/>
                </a:lnTo>
                <a:lnTo>
                  <a:pt x="0" y="0"/>
                </a:lnTo>
                <a:close/>
              </a:path>
            </a:pathLst>
          </a:custGeom>
          <a:blipFill rotWithShape="1">
            <a:blip r:embed="rId2"/>
            <a:stretch>
              <a:fillRect l="-638404" r="-2772234"/>
            </a:stretch>
          </a:blipFill>
          <a:ln cap="flat" cmpd="sng">
            <a:noFill/>
            <a:prstDash val="solid"/>
            <a:miter/>
          </a:ln>
        </p:spPr>
      </p:sp>
      <p:sp>
        <p:nvSpPr>
          <p:cNvPr id="20" name="Rectangle"/>
          <p:cNvSpPr>
            <a:spLocks/>
          </p:cNvSpPr>
          <p:nvPr/>
        </p:nvSpPr>
        <p:spPr>
          <a:xfrm>
            <a:off x="3242538" y="2689526"/>
            <a:ext cx="12897461" cy="6593077"/>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l">
              <a:lnSpc>
                <a:spcPts val="2962"/>
              </a:lnSpc>
              <a:spcBef>
                <a:spcPts val="0"/>
              </a:spcBef>
              <a:spcAft>
                <a:spcPts val="0"/>
              </a:spcAft>
              <a:buNone/>
            </a:pPr>
            <a:endParaRPr lang="en-US" altLang="zh-CN" sz="1800" b="0" i="0" u="none" strike="noStrike" kern="1200" cap="none" spc="0" baseline="0">
              <a:solidFill>
                <a:schemeClr val="tx1"/>
              </a:solidFill>
              <a:latin typeface="Calibri" charset="0"/>
              <a:ea typeface="宋体" charset="0"/>
              <a:cs typeface="Calibri" charset="0"/>
            </a:endParaRPr>
          </a:p>
          <a:p>
            <a:pPr marL="0" indent="0" algn="l">
              <a:lnSpc>
                <a:spcPts val="2962"/>
              </a:lnSpc>
              <a:spcBef>
                <a:spcPts val="0"/>
              </a:spcBef>
              <a:spcAft>
                <a:spcPts val="0"/>
              </a:spcAft>
              <a:buNone/>
            </a:pPr>
            <a:r>
              <a:rPr lang="en-US" altLang="zh-CN" sz="2468" b="0" i="0" u="none" strike="noStrike" kern="1200" cap="none" spc="0" baseline="0">
                <a:solidFill>
                  <a:srgbClr val="000000"/>
                </a:solidFill>
                <a:latin typeface="Helveticish" charset="0"/>
                <a:ea typeface="Helveticish" charset="0"/>
                <a:cs typeface="Helveticish" charset="0"/>
                <a:sym typeface="Helveticish" charset="0"/>
              </a:rPr>
              <a:t>B7 Globals LLC is a Delaware-registered, USA-based company committed to advancing sustainable and environmentally responsible solutions across multiple sectors. With a wide-reaching presence in the Caribbean, we specialize in sourcing and delivering cutting-edge products and services in renewable energy, transportation, smart construction, sports infrastructure, and water treatment.</a:t>
            </a:r>
          </a:p>
          <a:p>
            <a:pPr marL="0" indent="0" algn="l">
              <a:lnSpc>
                <a:spcPts val="2962"/>
              </a:lnSpc>
              <a:spcBef>
                <a:spcPts val="0"/>
              </a:spcBef>
              <a:spcAft>
                <a:spcPts val="0"/>
              </a:spcAft>
              <a:buNone/>
            </a:pPr>
            <a:r>
              <a:rPr lang="en-US" altLang="zh-CN" sz="2468" b="0" i="0" u="none" strike="noStrike" kern="1200" cap="none" spc="0" baseline="0">
                <a:solidFill>
                  <a:srgbClr val="000000"/>
                </a:solidFill>
                <a:latin typeface="Helveticish" charset="0"/>
                <a:ea typeface="Helveticish" charset="0"/>
                <a:cs typeface="Helveticish" charset="0"/>
                <a:sym typeface="Helveticish" charset="0"/>
              </a:rPr>
              <a:t>Our company plays a strategic role in supporting government and private sector efforts to reduce carbon emissions, lower energy costs, and modernize infrastructure. From electric buses and smart villas to solar energy systems and FIFA/FIBA-certified sports facilities, B7 Globals is driving the future of sustainable development.</a:t>
            </a:r>
          </a:p>
          <a:p>
            <a:pPr marL="0" indent="0" algn="l">
              <a:lnSpc>
                <a:spcPts val="2962"/>
              </a:lnSpc>
              <a:spcBef>
                <a:spcPts val="0"/>
              </a:spcBef>
              <a:spcAft>
                <a:spcPts val="0"/>
              </a:spcAft>
              <a:buNone/>
            </a:pPr>
            <a:r>
              <a:rPr lang="en-US" altLang="zh-CN" sz="2468" b="0" i="0" u="none" strike="noStrike" kern="1200" cap="none" spc="0" baseline="0">
                <a:solidFill>
                  <a:srgbClr val="000000"/>
                </a:solidFill>
                <a:latin typeface="Helveticish" charset="0"/>
                <a:ea typeface="Helveticish" charset="0"/>
                <a:cs typeface="Helveticish" charset="0"/>
                <a:sym typeface="Helveticish" charset="0"/>
              </a:rPr>
              <a:t>Through strategic alliances—such as our partnership with Flyon Sports for stadium infrastructure and our joint venture with MillWood Construction in St. Lucia—we bring together world-class sourcing with local expertise. This collaborative approach allows us to manage entire project lifecycles, from concept and supply to construction and delivery.</a:t>
            </a:r>
          </a:p>
          <a:p>
            <a:pPr marL="0" indent="0" algn="l">
              <a:lnSpc>
                <a:spcPts val="2962"/>
              </a:lnSpc>
              <a:spcBef>
                <a:spcPts val="0"/>
              </a:spcBef>
              <a:spcAft>
                <a:spcPts val="0"/>
              </a:spcAft>
              <a:buNone/>
            </a:pPr>
            <a:r>
              <a:rPr lang="en-US" altLang="zh-CN" sz="2468" b="0" i="0" u="none" strike="noStrike" kern="1200" cap="none" spc="0" baseline="0">
                <a:solidFill>
                  <a:srgbClr val="000000"/>
                </a:solidFill>
                <a:latin typeface="Helveticish" charset="0"/>
                <a:ea typeface="Helveticish" charset="0"/>
                <a:cs typeface="Helveticish" charset="0"/>
                <a:sym typeface="Helveticish" charset="0"/>
              </a:rPr>
              <a:t>B7 Globals is not only a supplier—we are a solutions provider, helping shape resilient, eco-friendly communities across the Caribbean.</a:t>
            </a:r>
          </a:p>
          <a:p>
            <a:pPr marL="0" indent="0" algn="l">
              <a:lnSpc>
                <a:spcPts val="4522"/>
              </a:lnSpc>
              <a:spcBef>
                <a:spcPts val="0"/>
              </a:spcBef>
              <a:spcAft>
                <a:spcPts val="0"/>
              </a:spcAft>
              <a:buNone/>
            </a:pPr>
            <a:endParaRPr lang="zh-CN" altLang="en-US" sz="2468" b="0" i="0" u="none" strike="noStrike" kern="1200" cap="none" spc="0" baseline="0">
              <a:solidFill>
                <a:srgbClr val="000000"/>
              </a:solidFill>
              <a:latin typeface="Helveticish" charset="0"/>
              <a:ea typeface="Helveticish" charset="0"/>
              <a:cs typeface="Helveticish" charset="0"/>
              <a:sym typeface="Helveticish" charset="0"/>
            </a:endParaRPr>
          </a:p>
        </p:txBody>
      </p:sp>
      <p:sp>
        <p:nvSpPr>
          <p:cNvPr id="21" name="Rectangle"/>
          <p:cNvSpPr>
            <a:spLocks/>
          </p:cNvSpPr>
          <p:nvPr/>
        </p:nvSpPr>
        <p:spPr>
          <a:xfrm>
            <a:off x="2883383" y="1259894"/>
            <a:ext cx="4441478" cy="502284"/>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ctr">
              <a:lnSpc>
                <a:spcPts val="3955"/>
              </a:lnSpc>
              <a:spcBef>
                <a:spcPts val="0"/>
              </a:spcBef>
              <a:spcAft>
                <a:spcPts val="0"/>
              </a:spcAft>
              <a:buNone/>
            </a:pPr>
            <a:r>
              <a:rPr lang="en-US" altLang="zh-CN" sz="3295" b="1" i="0" u="none" strike="noStrike" kern="1200" cap="none" spc="0" baseline="0">
                <a:solidFill>
                  <a:srgbClr val="000000"/>
                </a:solidFill>
                <a:latin typeface="Helveticish Bold" charset="0"/>
                <a:ea typeface="Helveticish Bold" charset="0"/>
                <a:cs typeface="Helveticish Bold" charset="0"/>
                <a:sym typeface="Helveticish Bold" charset="0"/>
              </a:rPr>
              <a:t>About B7 Globals LLC</a:t>
            </a:r>
            <a:endParaRPr lang="zh-CN" altLang="en-US" sz="3295" b="1" i="0" u="none" strike="noStrike" kern="1200" cap="none" spc="0" baseline="0">
              <a:solidFill>
                <a:srgbClr val="000000"/>
              </a:solidFill>
              <a:latin typeface="Helveticish Bold" charset="0"/>
              <a:ea typeface="Helveticish Bold" charset="0"/>
              <a:cs typeface="Helveticish Bold" charset="0"/>
              <a:sym typeface="Helveticish Bold" charset="0"/>
            </a:endParaRPr>
          </a:p>
        </p:txBody>
      </p:sp>
    </p:spTree>
    <p:extLst>
      <p:ext uri="{BB962C8B-B14F-4D97-AF65-F5344CB8AC3E}">
        <p14:creationId xmlns:p14="http://schemas.microsoft.com/office/powerpoint/2010/main" val="1948043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曲线"/>
          <p:cNvSpPr>
            <a:spLocks/>
          </p:cNvSpPr>
          <p:nvPr/>
        </p:nvSpPr>
        <p:spPr>
          <a:xfrm rot="-10800000">
            <a:off x="2716902" y="2699051"/>
            <a:ext cx="332964" cy="6567176"/>
          </a:xfrm>
          <a:custGeom>
            <a:avLst/>
            <a:gdLst>
              <a:gd name="T1" fmla="*/ 0 w 21600"/>
              <a:gd name="T2" fmla="*/ 0 h 21600"/>
              <a:gd name="T3" fmla="*/ 21600 w 21600"/>
              <a:gd name="T4" fmla="*/ 21600 h 21600"/>
            </a:gdLst>
            <a:ahLst/>
            <a:cxnLst/>
            <a:rect l="T1" t="T2" r="T3" b="T4"/>
            <a:pathLst>
              <a:path w="21600" h="21600">
                <a:moveTo>
                  <a:pt x="0" y="0"/>
                </a:moveTo>
                <a:lnTo>
                  <a:pt x="21599" y="0"/>
                </a:lnTo>
                <a:lnTo>
                  <a:pt x="21599" y="21600"/>
                </a:lnTo>
                <a:lnTo>
                  <a:pt x="0" y="21600"/>
                </a:lnTo>
                <a:lnTo>
                  <a:pt x="0" y="0"/>
                </a:lnTo>
                <a:close/>
              </a:path>
            </a:pathLst>
          </a:custGeom>
          <a:blipFill rotWithShape="1">
            <a:blip r:embed="rId2"/>
            <a:stretch>
              <a:fillRect l="-638404" r="-2772234"/>
            </a:stretch>
          </a:blipFill>
          <a:ln cap="flat" cmpd="sng">
            <a:noFill/>
            <a:prstDash val="solid"/>
            <a:miter/>
          </a:ln>
        </p:spPr>
      </p:sp>
      <p:sp>
        <p:nvSpPr>
          <p:cNvPr id="23" name="Rectangle"/>
          <p:cNvSpPr>
            <a:spLocks/>
          </p:cNvSpPr>
          <p:nvPr/>
        </p:nvSpPr>
        <p:spPr>
          <a:xfrm>
            <a:off x="3242538" y="2689526"/>
            <a:ext cx="12897461" cy="1495425"/>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l">
              <a:lnSpc>
                <a:spcPts val="2962"/>
              </a:lnSpc>
              <a:spcBef>
                <a:spcPts val="0"/>
              </a:spcBef>
              <a:spcAft>
                <a:spcPts val="0"/>
              </a:spcAft>
              <a:buNone/>
            </a:pPr>
            <a:r>
              <a:rPr lang="en-US" altLang="zh-CN" sz="2468" b="0" i="0" u="none" strike="noStrike" kern="1200" cap="none" spc="0" baseline="0">
                <a:solidFill>
                  <a:srgbClr val="000000"/>
                </a:solidFill>
                <a:latin typeface="Helveticish" charset="0"/>
                <a:ea typeface="Helveticish" charset="0"/>
                <a:cs typeface="Helveticish" charset="0"/>
                <a:sym typeface="Helveticish" charset="0"/>
              </a:rPr>
              <a:t>To aid in providing a sustainable solution for FIBA approved facilities which are cost effective and efficient. The main goal for these facilities is to aid in the development of basketball in the caribbean and create more opportinities for scholarships and revenue in the participating countries.</a:t>
            </a:r>
            <a:endParaRPr lang="zh-CN" altLang="en-US" sz="2468" b="0" i="0" u="none" strike="noStrike" kern="1200" cap="none" spc="0" baseline="0">
              <a:solidFill>
                <a:srgbClr val="000000"/>
              </a:solidFill>
              <a:latin typeface="Helveticish" charset="0"/>
              <a:ea typeface="Helveticish" charset="0"/>
              <a:cs typeface="Helveticish" charset="0"/>
              <a:sym typeface="Helveticish" charset="0"/>
            </a:endParaRPr>
          </a:p>
        </p:txBody>
      </p:sp>
      <p:sp>
        <p:nvSpPr>
          <p:cNvPr id="24" name="Rectangle"/>
          <p:cNvSpPr>
            <a:spLocks/>
          </p:cNvSpPr>
          <p:nvPr/>
        </p:nvSpPr>
        <p:spPr>
          <a:xfrm>
            <a:off x="4325006" y="1259894"/>
            <a:ext cx="2075793" cy="502284"/>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ctr">
              <a:lnSpc>
                <a:spcPts val="3955"/>
              </a:lnSpc>
              <a:spcBef>
                <a:spcPts val="0"/>
              </a:spcBef>
              <a:spcAft>
                <a:spcPts val="0"/>
              </a:spcAft>
              <a:buNone/>
            </a:pPr>
            <a:r>
              <a:rPr lang="en-US" altLang="zh-CN" sz="3295" b="1" i="0" u="none" strike="noStrike" kern="1200" cap="none" spc="0" baseline="0">
                <a:solidFill>
                  <a:srgbClr val="000000"/>
                </a:solidFill>
                <a:latin typeface="Helveticish Bold" charset="0"/>
                <a:ea typeface="Helveticish Bold" charset="0"/>
                <a:cs typeface="Helveticish Bold" charset="0"/>
                <a:sym typeface="Helveticish Bold" charset="0"/>
              </a:rPr>
              <a:t>Mission</a:t>
            </a:r>
            <a:endParaRPr lang="zh-CN" altLang="en-US" sz="3295" b="1" i="0" u="none" strike="noStrike" kern="1200" cap="none" spc="0" baseline="0">
              <a:solidFill>
                <a:srgbClr val="000000"/>
              </a:solidFill>
              <a:latin typeface="Helveticish Bold" charset="0"/>
              <a:ea typeface="Helveticish Bold" charset="0"/>
              <a:cs typeface="Helveticish Bold" charset="0"/>
              <a:sym typeface="Helveticish Bold" charset="0"/>
            </a:endParaRPr>
          </a:p>
        </p:txBody>
      </p:sp>
    </p:spTree>
    <p:extLst>
      <p:ext uri="{BB962C8B-B14F-4D97-AF65-F5344CB8AC3E}">
        <p14:creationId xmlns:p14="http://schemas.microsoft.com/office/powerpoint/2010/main" val="1247814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Multimedi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cstate="print"/>
          <a:stretch>
            <a:fillRect/>
          </a:stretch>
        </p:blipFill>
        <p:spPr>
          <a:xfrm>
            <a:off x="1844104" y="1028700"/>
            <a:ext cx="14599792" cy="8229600"/>
          </a:xfrm>
          <a:prstGeom prst="rect">
            <a:avLst/>
          </a:prstGeom>
          <a:noFill/>
          <a:ln w="12700" cap="flat" cmpd="sng">
            <a:noFill/>
            <a:prstDash val="solid"/>
            <a:miter/>
          </a:ln>
        </p:spPr>
      </p:pic>
    </p:spTree>
    <p:extLst>
      <p:ext uri="{BB962C8B-B14F-4D97-AF65-F5344CB8AC3E}">
        <p14:creationId xmlns:p14="http://schemas.microsoft.com/office/powerpoint/2010/main" val="72315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曲线"/>
          <p:cNvSpPr>
            <a:spLocks/>
          </p:cNvSpPr>
          <p:nvPr/>
        </p:nvSpPr>
        <p:spPr>
          <a:xfrm rot="5400000">
            <a:off x="3193886" y="-9623"/>
            <a:ext cx="232088" cy="4577576"/>
          </a:xfrm>
          <a:custGeom>
            <a:avLst/>
            <a:gdLst>
              <a:gd name="T1" fmla="*/ 0 w 21600"/>
              <a:gd name="T2" fmla="*/ 0 h 21600"/>
              <a:gd name="T3" fmla="*/ 21600 w 21600"/>
              <a:gd name="T4" fmla="*/ 21600 h 21600"/>
            </a:gdLst>
            <a:ahLst/>
            <a:cxnLst/>
            <a:rect l="T1" t="T2" r="T3" b="T4"/>
            <a:pathLst>
              <a:path w="21600" h="21600">
                <a:moveTo>
                  <a:pt x="0" y="0"/>
                </a:moveTo>
                <a:lnTo>
                  <a:pt x="21599" y="0"/>
                </a:lnTo>
                <a:lnTo>
                  <a:pt x="21599" y="21600"/>
                </a:lnTo>
                <a:lnTo>
                  <a:pt x="0" y="21600"/>
                </a:lnTo>
                <a:lnTo>
                  <a:pt x="0" y="0"/>
                </a:lnTo>
                <a:close/>
              </a:path>
            </a:pathLst>
          </a:custGeom>
          <a:blipFill rotWithShape="1">
            <a:blip r:embed="rId2"/>
            <a:stretch>
              <a:fillRect l="-638404" r="-2772234"/>
            </a:stretch>
          </a:blipFill>
          <a:ln cap="flat" cmpd="sng">
            <a:noFill/>
            <a:prstDash val="solid"/>
            <a:miter/>
          </a:ln>
        </p:spPr>
      </p:sp>
      <p:sp>
        <p:nvSpPr>
          <p:cNvPr id="27" name="Rectangle"/>
          <p:cNvSpPr>
            <a:spLocks/>
          </p:cNvSpPr>
          <p:nvPr/>
        </p:nvSpPr>
        <p:spPr>
          <a:xfrm>
            <a:off x="1021142" y="3174589"/>
            <a:ext cx="14292189" cy="5729199"/>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l">
              <a:lnSpc>
                <a:spcPts val="2455"/>
              </a:lnSpc>
              <a:spcBef>
                <a:spcPts val="0"/>
              </a:spcBef>
              <a:spcAft>
                <a:spcPts val="0"/>
              </a:spcAft>
              <a:buNone/>
            </a:pPr>
            <a:endParaRPr lang="en-US" altLang="zh-CN" sz="1800" b="0" i="0" u="none" strike="noStrike" kern="1200" cap="none" spc="0" baseline="0">
              <a:solidFill>
                <a:schemeClr val="tx1"/>
              </a:solidFill>
              <a:latin typeface="Calibri" charset="0"/>
              <a:ea typeface="宋体" charset="0"/>
              <a:cs typeface="Calibri"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Size: 10,000 sq ft total (approximately 100 ft x 100 ft or similar footprint to accommodate a regulation court and additional amenities).</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Type: Pre-engineered steel building (prefab) for cost efficiency, durability, and quick assembly.</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Ceiling Height: Minimum 22.96 ft (per indoor basketball court standards), ideally 27 ft to ensure clearance for jump shots and lighting fixtures.</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Clear-Span Design: No interior columns to maximize usable court space.</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Insulation: Basic R-19 insulation for walls and R-30 for roof to maintain a comfortable playing environment.</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Exterior: Standard metal siding with acrylic latex paint for durability and aesthetics.</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Access: Two standard entry/exit doors, one emergency exit, and optional roll-up door for equipment access.</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Ventilation: Two large industrial ceiling fans (e.g., 20 ft diameter) for air circulation.</a:t>
            </a:r>
          </a:p>
          <a:p>
            <a:pPr marL="0" indent="0" algn="l">
              <a:lnSpc>
                <a:spcPts val="2455"/>
              </a:lnSpc>
              <a:spcBef>
                <a:spcPts val="0"/>
              </a:spcBef>
              <a:spcAft>
                <a:spcPts val="0"/>
              </a:spcAft>
              <a:buNone/>
            </a:pPr>
            <a:endParaRPr lang="en-US" altLang="zh-CN" sz="2045" b="0" i="0" u="none" strike="noStrike" kern="1200" cap="none" spc="0" baseline="0">
              <a:solidFill>
                <a:srgbClr val="000000"/>
              </a:solidFill>
              <a:latin typeface="Helveticish" charset="0"/>
              <a:ea typeface="Helveticish" charset="0"/>
              <a:cs typeface="Helveticish" charset="0"/>
              <a:sym typeface="Helveticish" charset="0"/>
            </a:endParaRPr>
          </a:p>
          <a:p>
            <a:pPr marL="441706" lvl="1" indent="-220853" algn="l">
              <a:lnSpc>
                <a:spcPts val="2455"/>
              </a:lnSpc>
              <a:spcBef>
                <a:spcPts val="0"/>
              </a:spcBef>
              <a:spcAft>
                <a:spcPts val="0"/>
              </a:spcAft>
              <a:buFont typeface="Arial" pitchFamily="34" charset="0"/>
              <a:buChar char="•"/>
            </a:pPr>
            <a:r>
              <a:rPr lang="en-US" altLang="zh-CN" sz="2045" b="0" i="0" u="none" strike="noStrike" kern="1200" cap="none" spc="0" baseline="0">
                <a:solidFill>
                  <a:srgbClr val="000000"/>
                </a:solidFill>
                <a:latin typeface="Helveticish" charset="0"/>
                <a:ea typeface="Helveticish" charset="0"/>
                <a:cs typeface="Helveticish" charset="0"/>
                <a:sym typeface="Helveticish" charset="0"/>
              </a:rPr>
              <a:t>Lighting: LED lighting for energy efficiency, providing 50-75 foot-candles for sports facilities.</a:t>
            </a:r>
            <a:endParaRPr lang="zh-CN" altLang="en-US" sz="2045" b="0" i="0" u="none" strike="noStrike" kern="1200" cap="none" spc="0" baseline="0">
              <a:solidFill>
                <a:srgbClr val="000000"/>
              </a:solidFill>
              <a:latin typeface="Helveticish" charset="0"/>
              <a:ea typeface="Helveticish" charset="0"/>
              <a:cs typeface="Helveticish" charset="0"/>
              <a:sym typeface="Helveticish" charset="0"/>
            </a:endParaRPr>
          </a:p>
        </p:txBody>
      </p:sp>
      <p:sp>
        <p:nvSpPr>
          <p:cNvPr id="28" name="Rectangle"/>
          <p:cNvSpPr>
            <a:spLocks/>
          </p:cNvSpPr>
          <p:nvPr/>
        </p:nvSpPr>
        <p:spPr>
          <a:xfrm>
            <a:off x="833200" y="633805"/>
            <a:ext cx="4495458" cy="1232534"/>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ctr">
              <a:lnSpc>
                <a:spcPts val="3234"/>
              </a:lnSpc>
              <a:spcBef>
                <a:spcPts val="0"/>
              </a:spcBef>
              <a:spcAft>
                <a:spcPts val="0"/>
              </a:spcAft>
              <a:buNone/>
            </a:pPr>
            <a:r>
              <a:rPr lang="en-US" altLang="zh-CN" sz="2696" b="1" i="0" u="none" strike="noStrike" kern="1200" cap="none" spc="0" baseline="0">
                <a:solidFill>
                  <a:srgbClr val="000000"/>
                </a:solidFill>
                <a:latin typeface="Helveticish Bold" charset="0"/>
                <a:ea typeface="Helveticish Bold" charset="0"/>
                <a:cs typeface="Helveticish Bold" charset="0"/>
                <a:sym typeface="Helveticish Bold" charset="0"/>
              </a:rPr>
              <a:t>1. Project Overview and Specifications</a:t>
            </a:r>
          </a:p>
          <a:p>
            <a:pPr marL="0" indent="0" algn="ctr">
              <a:lnSpc>
                <a:spcPts val="3234"/>
              </a:lnSpc>
              <a:spcBef>
                <a:spcPts val="0"/>
              </a:spcBef>
              <a:spcAft>
                <a:spcPts val="0"/>
              </a:spcAft>
              <a:buNone/>
            </a:pPr>
            <a:r>
              <a:rPr lang="en-US" altLang="zh-CN" sz="2696" b="1" i="0" u="none" strike="noStrike" kern="1200" cap="none" spc="0" baseline="0">
                <a:solidFill>
                  <a:srgbClr val="000000"/>
                </a:solidFill>
                <a:latin typeface="Helveticish Bold" charset="0"/>
                <a:ea typeface="Helveticish Bold" charset="0"/>
                <a:cs typeface="Helveticish Bold" charset="0"/>
                <a:sym typeface="Helveticish Bold" charset="0"/>
              </a:rPr>
              <a:t>Structure Specifications</a:t>
            </a:r>
            <a:endParaRPr lang="zh-CN" altLang="en-US" sz="2696" b="1" i="0" u="none" strike="noStrike" kern="1200" cap="none" spc="0" baseline="0">
              <a:solidFill>
                <a:srgbClr val="000000"/>
              </a:solidFill>
              <a:latin typeface="Helveticish Bold" charset="0"/>
              <a:ea typeface="Helveticish Bold" charset="0"/>
              <a:cs typeface="Helveticish Bold" charset="0"/>
              <a:sym typeface="Helveticish Bold" charset="0"/>
            </a:endParaRPr>
          </a:p>
        </p:txBody>
      </p:sp>
    </p:spTree>
    <p:extLst>
      <p:ext uri="{BB962C8B-B14F-4D97-AF65-F5344CB8AC3E}">
        <p14:creationId xmlns:p14="http://schemas.microsoft.com/office/powerpoint/2010/main" val="1042850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曲线"/>
          <p:cNvSpPr>
            <a:spLocks/>
          </p:cNvSpPr>
          <p:nvPr/>
        </p:nvSpPr>
        <p:spPr>
          <a:xfrm rot="5400000">
            <a:off x="3201444" y="10931"/>
            <a:ext cx="232088" cy="4577576"/>
          </a:xfrm>
          <a:custGeom>
            <a:avLst/>
            <a:gdLst>
              <a:gd name="T1" fmla="*/ 0 w 21600"/>
              <a:gd name="T2" fmla="*/ 0 h 21600"/>
              <a:gd name="T3" fmla="*/ 21600 w 21600"/>
              <a:gd name="T4" fmla="*/ 21600 h 21600"/>
            </a:gdLst>
            <a:ahLst/>
            <a:cxnLst/>
            <a:rect l="T1" t="T2" r="T3" b="T4"/>
            <a:pathLst>
              <a:path w="21600" h="21600">
                <a:moveTo>
                  <a:pt x="0" y="0"/>
                </a:moveTo>
                <a:lnTo>
                  <a:pt x="21599" y="0"/>
                </a:lnTo>
                <a:lnTo>
                  <a:pt x="21599" y="21600"/>
                </a:lnTo>
                <a:lnTo>
                  <a:pt x="0" y="21600"/>
                </a:lnTo>
                <a:lnTo>
                  <a:pt x="0" y="0"/>
                </a:lnTo>
                <a:close/>
              </a:path>
            </a:pathLst>
          </a:custGeom>
          <a:blipFill rotWithShape="1">
            <a:blip r:embed="rId2"/>
            <a:stretch>
              <a:fillRect l="-638404" r="-2772234"/>
            </a:stretch>
          </a:blipFill>
          <a:ln cap="flat" cmpd="sng">
            <a:noFill/>
            <a:prstDash val="solid"/>
            <a:miter/>
          </a:ln>
        </p:spPr>
      </p:sp>
      <p:sp>
        <p:nvSpPr>
          <p:cNvPr id="30" name="Rectangle"/>
          <p:cNvSpPr>
            <a:spLocks/>
          </p:cNvSpPr>
          <p:nvPr/>
        </p:nvSpPr>
        <p:spPr>
          <a:xfrm>
            <a:off x="735311" y="3497389"/>
            <a:ext cx="12444788" cy="4562936"/>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l">
              <a:lnSpc>
                <a:spcPts val="2940"/>
              </a:lnSpc>
              <a:spcBef>
                <a:spcPts val="0"/>
              </a:spcBef>
              <a:spcAft>
                <a:spcPts val="0"/>
              </a:spcAft>
              <a:buNone/>
            </a:pPr>
            <a:endParaRPr lang="en-US" altLang="zh-CN" sz="1800" b="0" i="0" u="none" strike="noStrike" kern="1200" cap="none" spc="0" baseline="0">
              <a:solidFill>
                <a:schemeClr val="tx1"/>
              </a:solidFill>
              <a:latin typeface="Calibri" charset="0"/>
              <a:ea typeface="宋体" charset="0"/>
              <a:cs typeface="Calibri" charset="0"/>
            </a:endParaRPr>
          </a:p>
          <a:p>
            <a:pPr marL="0" indent="0" algn="l">
              <a:lnSpc>
                <a:spcPts val="2940"/>
              </a:lnSpc>
              <a:spcBef>
                <a:spcPts val="0"/>
              </a:spcBef>
              <a:spcAft>
                <a:spcPts val="0"/>
              </a:spcAft>
              <a:buNone/>
            </a:pPr>
            <a:endParaRPr lang="en-US" altLang="zh-CN" sz="1800" b="0" i="0" u="none" strike="noStrike" kern="1200" cap="none" spc="0" baseline="0">
              <a:solidFill>
                <a:schemeClr val="tx1"/>
              </a:solidFill>
              <a:latin typeface="Calibri" charset="0"/>
              <a:ea typeface="宋体" charset="0"/>
              <a:cs typeface="Calibri"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Spectator Seating: ~2,000–3,000 sq ft (for up to 2,000 seats, using bleacher or compact modular seating)</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Concession &amp; Restrooms: ~800–1,000 sq ft</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Gym &amp; Locker Rooms: ~1,000 sq ft</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LED Scoreboard/Control Area: ~300 sq ft</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Storage/Utility/Office: ~500–800 sq ft</a:t>
            </a:r>
          </a:p>
          <a:p>
            <a:pPr marL="0" indent="0" algn="l">
              <a:lnSpc>
                <a:spcPts val="2940"/>
              </a:lnSpc>
              <a:spcBef>
                <a:spcPts val="0"/>
              </a:spcBef>
              <a:spcAft>
                <a:spcPts val="0"/>
              </a:spcAft>
              <a:buNone/>
            </a:pPr>
            <a:endParaRPr lang="zh-CN" altLang="en-US" sz="2450" b="0" i="0" u="none" strike="noStrike" kern="1200" cap="none" spc="0" baseline="0">
              <a:solidFill>
                <a:srgbClr val="000000"/>
              </a:solidFill>
              <a:latin typeface="Helveticish" charset="0"/>
              <a:ea typeface="Helveticish" charset="0"/>
              <a:cs typeface="Helveticish" charset="0"/>
              <a:sym typeface="Helveticish" charset="0"/>
            </a:endParaRPr>
          </a:p>
        </p:txBody>
      </p:sp>
      <p:sp>
        <p:nvSpPr>
          <p:cNvPr id="31" name="Rectangle"/>
          <p:cNvSpPr>
            <a:spLocks/>
          </p:cNvSpPr>
          <p:nvPr/>
        </p:nvSpPr>
        <p:spPr>
          <a:xfrm>
            <a:off x="1028700" y="1009650"/>
            <a:ext cx="4495458" cy="824364"/>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ctr">
              <a:lnSpc>
                <a:spcPts val="3234"/>
              </a:lnSpc>
              <a:spcBef>
                <a:spcPts val="0"/>
              </a:spcBef>
              <a:spcAft>
                <a:spcPts val="0"/>
              </a:spcAft>
              <a:buNone/>
            </a:pPr>
            <a:r>
              <a:rPr lang="en-US" altLang="zh-CN" sz="2696" b="1" i="0" u="none" strike="noStrike" kern="1200" cap="none" spc="0" baseline="0">
                <a:solidFill>
                  <a:srgbClr val="000000"/>
                </a:solidFill>
                <a:latin typeface="Helveticish Bold" charset="0"/>
                <a:ea typeface="Helveticish Bold" charset="0"/>
                <a:cs typeface="Helveticish Bold" charset="0"/>
                <a:sym typeface="Helveticish Bold" charset="0"/>
              </a:rPr>
              <a:t>2. Space Allocation (Within 10,000 sq ft)</a:t>
            </a:r>
            <a:endParaRPr lang="zh-CN" altLang="en-US" sz="2696" b="1" i="0" u="none" strike="noStrike" kern="1200" cap="none" spc="0" baseline="0">
              <a:solidFill>
                <a:srgbClr val="000000"/>
              </a:solidFill>
              <a:latin typeface="Helveticish Bold" charset="0"/>
              <a:ea typeface="Helveticish Bold" charset="0"/>
              <a:cs typeface="Helveticish Bold" charset="0"/>
              <a:sym typeface="Helveticish Bold" charset="0"/>
            </a:endParaRPr>
          </a:p>
        </p:txBody>
      </p:sp>
    </p:spTree>
    <p:extLst>
      <p:ext uri="{BB962C8B-B14F-4D97-AF65-F5344CB8AC3E}">
        <p14:creationId xmlns:p14="http://schemas.microsoft.com/office/powerpoint/2010/main" val="512639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曲线"/>
          <p:cNvSpPr>
            <a:spLocks/>
          </p:cNvSpPr>
          <p:nvPr/>
        </p:nvSpPr>
        <p:spPr>
          <a:xfrm>
            <a:off x="0" y="0"/>
            <a:ext cx="18288000" cy="10287000"/>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2"/>
            <a:stretch>
              <a:fillRect t="-2333" b="-2333"/>
            </a:stretch>
          </a:blipFill>
          <a:ln cap="flat" cmpd="sng">
            <a:noFill/>
            <a:prstDash val="solid"/>
            <a:miter/>
          </a:ln>
        </p:spPr>
      </p:sp>
    </p:spTree>
    <p:extLst>
      <p:ext uri="{BB962C8B-B14F-4D97-AF65-F5344CB8AC3E}">
        <p14:creationId xmlns:p14="http://schemas.microsoft.com/office/powerpoint/2010/main" val="1067538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曲线"/>
          <p:cNvSpPr>
            <a:spLocks/>
          </p:cNvSpPr>
          <p:nvPr/>
        </p:nvSpPr>
        <p:spPr>
          <a:xfrm>
            <a:off x="0" y="0"/>
            <a:ext cx="18288000" cy="10287000"/>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2"/>
            <a:stretch>
              <a:fillRect t="-2777" b="-2777"/>
            </a:stretch>
          </a:blipFill>
          <a:ln cap="flat" cmpd="sng">
            <a:noFill/>
            <a:prstDash val="solid"/>
            <a:miter/>
          </a:ln>
        </p:spPr>
      </p:sp>
    </p:spTree>
    <p:extLst>
      <p:ext uri="{BB962C8B-B14F-4D97-AF65-F5344CB8AC3E}">
        <p14:creationId xmlns:p14="http://schemas.microsoft.com/office/powerpoint/2010/main" val="67541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曲线"/>
          <p:cNvSpPr>
            <a:spLocks/>
          </p:cNvSpPr>
          <p:nvPr/>
        </p:nvSpPr>
        <p:spPr>
          <a:xfrm rot="-10800000">
            <a:off x="4880773" y="2769353"/>
            <a:ext cx="232089" cy="4577576"/>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2"/>
            <a:stretch>
              <a:fillRect l="-638404" r="-2772234"/>
            </a:stretch>
          </a:blipFill>
          <a:ln cap="flat" cmpd="sng">
            <a:noFill/>
            <a:prstDash val="solid"/>
            <a:miter/>
          </a:ln>
        </p:spPr>
      </p:sp>
      <p:sp>
        <p:nvSpPr>
          <p:cNvPr id="35" name="Rectangle"/>
          <p:cNvSpPr>
            <a:spLocks/>
          </p:cNvSpPr>
          <p:nvPr/>
        </p:nvSpPr>
        <p:spPr>
          <a:xfrm>
            <a:off x="5312887" y="3918601"/>
            <a:ext cx="12444788" cy="3185817"/>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l">
              <a:lnSpc>
                <a:spcPts val="2940"/>
              </a:lnSpc>
              <a:spcBef>
                <a:spcPts val="0"/>
              </a:spcBef>
              <a:spcAft>
                <a:spcPts val="0"/>
              </a:spcAft>
              <a:buNone/>
            </a:pPr>
            <a:endParaRPr lang="en-US" altLang="zh-CN" sz="1800" b="0" i="0" u="none" strike="noStrike" kern="1200" cap="none" spc="0" baseline="0">
              <a:solidFill>
                <a:schemeClr val="tx1"/>
              </a:solidFill>
              <a:latin typeface="Calibri" charset="0"/>
              <a:ea typeface="宋体" charset="0"/>
              <a:cs typeface="Calibri"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Prefabricated Bathrooms: One modular restroom unit with two stalls (men’s and women’s), sinks, and basic fixtures, approximately 150-200 sq ft.</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Fans: Two large industrial ceiling fans for air circulation, improving player comfort.</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Remaining Space (~800-1,000 sq ft): Can be used for storage, small spectator seating, or a basic locker area.</a:t>
            </a:r>
          </a:p>
          <a:p>
            <a:pPr marL="0" indent="0" algn="l">
              <a:lnSpc>
                <a:spcPts val="2940"/>
              </a:lnSpc>
              <a:spcBef>
                <a:spcPts val="0"/>
              </a:spcBef>
              <a:spcAft>
                <a:spcPts val="0"/>
              </a:spcAft>
              <a:buNone/>
            </a:pPr>
            <a:endParaRPr lang="zh-CN" altLang="en-US" sz="2450" b="0" i="0" u="none" strike="noStrike" kern="1200" cap="none" spc="0" baseline="0">
              <a:solidFill>
                <a:srgbClr val="000000"/>
              </a:solidFill>
              <a:latin typeface="Helveticish" charset="0"/>
              <a:ea typeface="Helveticish" charset="0"/>
              <a:cs typeface="Helveticish" charset="0"/>
              <a:sym typeface="Helveticish" charset="0"/>
            </a:endParaRPr>
          </a:p>
        </p:txBody>
      </p:sp>
      <p:sp>
        <p:nvSpPr>
          <p:cNvPr id="36" name="Rectangle"/>
          <p:cNvSpPr>
            <a:spLocks/>
          </p:cNvSpPr>
          <p:nvPr/>
        </p:nvSpPr>
        <p:spPr>
          <a:xfrm>
            <a:off x="185289" y="4435106"/>
            <a:ext cx="4495458" cy="410844"/>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ctr">
              <a:lnSpc>
                <a:spcPts val="3234"/>
              </a:lnSpc>
              <a:spcBef>
                <a:spcPts val="0"/>
              </a:spcBef>
              <a:spcAft>
                <a:spcPts val="0"/>
              </a:spcAft>
              <a:buNone/>
            </a:pPr>
            <a:r>
              <a:rPr lang="en-US" altLang="zh-CN" sz="2696" b="1" i="0" u="none" strike="noStrike" kern="1200" cap="none" spc="0" baseline="0">
                <a:solidFill>
                  <a:srgbClr val="000000"/>
                </a:solidFill>
                <a:latin typeface="Helveticish Bold" charset="0"/>
                <a:ea typeface="Helveticish Bold" charset="0"/>
                <a:cs typeface="Helveticish Bold" charset="0"/>
                <a:sym typeface="Helveticish Bold" charset="0"/>
              </a:rPr>
              <a:t>4. Additional Amenities</a:t>
            </a:r>
            <a:endParaRPr lang="zh-CN" altLang="en-US" sz="2696" b="1" i="0" u="none" strike="noStrike" kern="1200" cap="none" spc="0" baseline="0">
              <a:solidFill>
                <a:srgbClr val="000000"/>
              </a:solidFill>
              <a:latin typeface="Helveticish Bold" charset="0"/>
              <a:ea typeface="Helveticish Bold" charset="0"/>
              <a:cs typeface="Helveticish Bold" charset="0"/>
              <a:sym typeface="Helveticish Bold" charset="0"/>
            </a:endParaRPr>
          </a:p>
        </p:txBody>
      </p:sp>
    </p:spTree>
    <p:extLst>
      <p:ext uri="{BB962C8B-B14F-4D97-AF65-F5344CB8AC3E}">
        <p14:creationId xmlns:p14="http://schemas.microsoft.com/office/powerpoint/2010/main" val="472390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曲线"/>
          <p:cNvSpPr>
            <a:spLocks/>
          </p:cNvSpPr>
          <p:nvPr/>
        </p:nvSpPr>
        <p:spPr>
          <a:xfrm>
            <a:off x="0" y="0"/>
            <a:ext cx="18288000" cy="10287000"/>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2"/>
            <a:stretch>
              <a:fillRect t="-3666" b="-3666"/>
            </a:stretch>
          </a:blipFill>
          <a:ln cap="flat" cmpd="sng">
            <a:noFill/>
            <a:prstDash val="solid"/>
            <a:miter/>
          </a:ln>
        </p:spPr>
      </p:sp>
    </p:spTree>
    <p:extLst>
      <p:ext uri="{BB962C8B-B14F-4D97-AF65-F5344CB8AC3E}">
        <p14:creationId xmlns:p14="http://schemas.microsoft.com/office/powerpoint/2010/main" val="2080587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曲线"/>
          <p:cNvSpPr>
            <a:spLocks/>
          </p:cNvSpPr>
          <p:nvPr/>
        </p:nvSpPr>
        <p:spPr>
          <a:xfrm rot="-10800000">
            <a:off x="4880773" y="2769353"/>
            <a:ext cx="232089" cy="4577576"/>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2"/>
            <a:stretch>
              <a:fillRect l="-638404" r="-2772234"/>
            </a:stretch>
          </a:blipFill>
          <a:ln cap="flat" cmpd="sng">
            <a:noFill/>
            <a:prstDash val="solid"/>
            <a:miter/>
          </a:ln>
        </p:spPr>
      </p:sp>
      <p:sp>
        <p:nvSpPr>
          <p:cNvPr id="39" name="Rectangle"/>
          <p:cNvSpPr>
            <a:spLocks/>
          </p:cNvSpPr>
          <p:nvPr/>
        </p:nvSpPr>
        <p:spPr>
          <a:xfrm>
            <a:off x="5312887" y="3918601"/>
            <a:ext cx="12444788" cy="2812437"/>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l">
              <a:lnSpc>
                <a:spcPts val="2940"/>
              </a:lnSpc>
              <a:spcBef>
                <a:spcPts val="0"/>
              </a:spcBef>
              <a:spcAft>
                <a:spcPts val="0"/>
              </a:spcAft>
              <a:buNone/>
            </a:pPr>
            <a:endParaRPr lang="en-US" altLang="zh-CN" sz="1800" b="0" i="0" u="none" strike="noStrike" kern="1200" cap="none" spc="0" baseline="0">
              <a:solidFill>
                <a:schemeClr val="tx1"/>
              </a:solidFill>
              <a:latin typeface="Calibri" charset="0"/>
              <a:ea typeface="宋体" charset="0"/>
              <a:cs typeface="Calibri"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Structure: Steel frame with insulated metal panels or sandwich panels for energy efficiency</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Height: Minimum 25 ft clearance; 30–35 ft preferable for FIBA</a:t>
            </a:r>
          </a:p>
          <a:p>
            <a:pPr marL="0" indent="0" algn="l">
              <a:lnSpc>
                <a:spcPts val="2940"/>
              </a:lnSpc>
              <a:spcBef>
                <a:spcPts val="0"/>
              </a:spcBef>
              <a:spcAft>
                <a:spcPts val="0"/>
              </a:spcAft>
              <a:buNone/>
            </a:pPr>
            <a:endParaRPr lang="en-US" altLang="zh-CN" sz="2450" b="0" i="0" u="none" strike="noStrike" kern="1200" cap="none" spc="0" baseline="0">
              <a:solidFill>
                <a:srgbClr val="000000"/>
              </a:solidFill>
              <a:latin typeface="Helveticish" charset="0"/>
              <a:ea typeface="Helveticish" charset="0"/>
              <a:cs typeface="Helveticish" charset="0"/>
              <a:sym typeface="Helveticish" charset="0"/>
            </a:endParaRPr>
          </a:p>
          <a:p>
            <a:pPr marL="528828" lvl="1" indent="-264414" algn="l">
              <a:lnSpc>
                <a:spcPts val="2940"/>
              </a:lnSpc>
              <a:spcBef>
                <a:spcPts val="0"/>
              </a:spcBef>
              <a:spcAft>
                <a:spcPts val="0"/>
              </a:spcAft>
              <a:buFont typeface="Arial" pitchFamily="34" charset="0"/>
              <a:buChar char="•"/>
            </a:pPr>
            <a:r>
              <a:rPr lang="en-US" altLang="zh-CN" sz="2450" b="0" i="0" u="none" strike="noStrike" kern="1200" cap="none" spc="0" baseline="0">
                <a:solidFill>
                  <a:srgbClr val="000000"/>
                </a:solidFill>
                <a:latin typeface="Helveticish" charset="0"/>
                <a:ea typeface="Helveticish" charset="0"/>
                <a:cs typeface="Helveticish" charset="0"/>
                <a:sym typeface="Helveticish" charset="0"/>
              </a:rPr>
              <a:t>Roof: Gabled or arched metal roof, possibly with skylights</a:t>
            </a:r>
          </a:p>
          <a:p>
            <a:pPr marL="0" indent="0" algn="l">
              <a:lnSpc>
                <a:spcPts val="2940"/>
              </a:lnSpc>
              <a:spcBef>
                <a:spcPts val="0"/>
              </a:spcBef>
              <a:spcAft>
                <a:spcPts val="0"/>
              </a:spcAft>
              <a:buNone/>
            </a:pPr>
            <a:endParaRPr lang="zh-CN" altLang="en-US" sz="2450" b="0" i="0" u="none" strike="noStrike" kern="1200" cap="none" spc="0" baseline="0">
              <a:solidFill>
                <a:srgbClr val="000000"/>
              </a:solidFill>
              <a:latin typeface="Helveticish" charset="0"/>
              <a:ea typeface="Helveticish" charset="0"/>
              <a:cs typeface="Helveticish" charset="0"/>
              <a:sym typeface="Helveticish" charset="0"/>
            </a:endParaRPr>
          </a:p>
        </p:txBody>
      </p:sp>
      <p:sp>
        <p:nvSpPr>
          <p:cNvPr id="40" name="Rectangle"/>
          <p:cNvSpPr>
            <a:spLocks/>
          </p:cNvSpPr>
          <p:nvPr/>
        </p:nvSpPr>
        <p:spPr>
          <a:xfrm>
            <a:off x="185289" y="4435106"/>
            <a:ext cx="4495458" cy="410844"/>
          </a:xfrm>
          <a:prstGeom prst="rect">
            <a:avLst/>
          </a:prstGeom>
          <a:noFill/>
          <a:ln w="12700" cap="flat" cmpd="sng">
            <a:noFill/>
            <a:prstDash val="solid"/>
            <a:miter/>
          </a:ln>
        </p:spPr>
        <p:txBody>
          <a:bodyPr vert="horz" wrap="square" lIns="0" tIns="0" rIns="0" bIns="0" anchor="t" anchorCtr="0">
            <a:prstTxWarp prst="textNoShape">
              <a:avLst/>
            </a:prstTxWarp>
            <a:spAutoFit/>
          </a:bodyPr>
          <a:lstStyle/>
          <a:p>
            <a:pPr marL="0" indent="0" algn="ctr">
              <a:lnSpc>
                <a:spcPts val="3234"/>
              </a:lnSpc>
              <a:spcBef>
                <a:spcPts val="0"/>
              </a:spcBef>
              <a:spcAft>
                <a:spcPts val="0"/>
              </a:spcAft>
              <a:buNone/>
            </a:pPr>
            <a:r>
              <a:rPr lang="en-US" altLang="zh-CN" sz="2696" b="1" i="0" u="none" strike="noStrike" kern="1200" cap="none" spc="0" baseline="0">
                <a:solidFill>
                  <a:srgbClr val="000000"/>
                </a:solidFill>
                <a:latin typeface="Helveticish Bold" charset="0"/>
                <a:ea typeface="Helveticish Bold" charset="0"/>
                <a:cs typeface="Helveticish Bold" charset="0"/>
                <a:sym typeface="Helveticish Bold" charset="0"/>
              </a:rPr>
              <a:t>5. Building Envelope</a:t>
            </a:r>
            <a:endParaRPr lang="zh-CN" altLang="en-US" sz="2696" b="1" i="0" u="none" strike="noStrike" kern="1200" cap="none" spc="0" baseline="0">
              <a:solidFill>
                <a:srgbClr val="000000"/>
              </a:solidFill>
              <a:latin typeface="Helveticish Bold" charset="0"/>
              <a:ea typeface="Helveticish Bold" charset="0"/>
              <a:cs typeface="Helveticish Bold" charset="0"/>
              <a:sym typeface="Helveticish Bold" charset="0"/>
            </a:endParaRPr>
          </a:p>
        </p:txBody>
      </p:sp>
    </p:spTree>
    <p:extLst>
      <p:ext uri="{BB962C8B-B14F-4D97-AF65-F5344CB8AC3E}">
        <p14:creationId xmlns:p14="http://schemas.microsoft.com/office/powerpoint/2010/main" val="1136236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曲线"/>
          <p:cNvSpPr>
            <a:spLocks/>
          </p:cNvSpPr>
          <p:nvPr/>
        </p:nvSpPr>
        <p:spPr>
          <a:xfrm>
            <a:off x="6864332" y="2671300"/>
            <a:ext cx="4559335" cy="4114800"/>
          </a:xfrm>
          <a:custGeom>
            <a:avLst/>
            <a:gdLst>
              <a:gd name="T1" fmla="*/ 0 w 21600"/>
              <a:gd name="T2" fmla="*/ 0 h 21600"/>
              <a:gd name="T3" fmla="*/ 21600 w 21600"/>
              <a:gd name="T4" fmla="*/ 21600 h 21600"/>
            </a:gdLst>
            <a:ahLst/>
            <a:cxnLst/>
            <a:rect l="T1" t="T2" r="T3" b="T4"/>
            <a:pathLst>
              <a:path w="21600" h="21600">
                <a:moveTo>
                  <a:pt x="0" y="0"/>
                </a:moveTo>
                <a:lnTo>
                  <a:pt x="21600" y="0"/>
                </a:lnTo>
                <a:lnTo>
                  <a:pt x="21600" y="21600"/>
                </a:lnTo>
                <a:lnTo>
                  <a:pt x="0" y="21600"/>
                </a:lnTo>
                <a:lnTo>
                  <a:pt x="0" y="0"/>
                </a:lnTo>
                <a:close/>
              </a:path>
            </a:pathLst>
          </a:custGeom>
          <a:blipFill rotWithShape="1">
            <a:blip r:embed="rId2"/>
            <a:stretch/>
          </a:blipFill>
          <a:ln cap="flat" cmpd="sng">
            <a:noFill/>
            <a:prstDash val="solid"/>
            <a:miter/>
          </a:ln>
        </p:spPr>
      </p:sp>
    </p:spTree>
    <p:extLst>
      <p:ext uri="{BB962C8B-B14F-4D97-AF65-F5344CB8AC3E}">
        <p14:creationId xmlns:p14="http://schemas.microsoft.com/office/powerpoint/2010/main" val="140074790"/>
      </p:ext>
    </p:extLst>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
        <a:cs typeface=""/>
      </a:majorFont>
      <a:minorFont>
        <a:latin typeface=""/>
        <a:ea typeface=""/>
        <a:cs typeface=""/>
      </a:minorFont>
    </a:fontScheme>
    <a:fmtScheme name="Office Theme">
      <a:fillStyleLst>
        <a:solidFill>
          <a:schemeClr val="phClr"/>
        </a:solidFill>
        <a:gradFill/>
        <a:gradFill/>
      </a:fillStyleLst>
      <a:lnStyleLst>
        <a:ln/>
        <a:ln/>
        <a:ln/>
      </a:lnStyleLst>
      <a:effectStyleLst>
        <a:effectStyle>
          <a:effectLst/>
        </a:effectStyle>
        <a:effectStyle>
          <a:effectLst/>
        </a:effectStyle>
        <a:effectStyle>
          <a:effectLst/>
        </a:effectStyle>
      </a:effectStyleLst>
      <a:bgFillStyleLst>
        <a:solidFill>
          <a:schemeClr val="phClr"/>
        </a:solidFill>
        <a:gradFill/>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Normal.eit</Template>
  <TotalTime>23</TotalTime>
  <Words>581</Words>
  <Application>Microsoft Office PowerPoint</Application>
  <PresentationFormat>Custom</PresentationFormat>
  <Paragraphs>56</Paragraphs>
  <Slides>12</Slides>
  <Notes>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宋体</vt:lpstr>
      <vt:lpstr>Arial</vt:lpstr>
      <vt:lpstr>Calibri</vt:lpstr>
      <vt:lpstr>Droid Sans</vt:lpstr>
      <vt:lpstr>Helveticish</vt:lpstr>
      <vt:lpstr>Helveticish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 (3) - Presentation (8 x 11 in) (Presentation)</dc:title>
  <cp:lastModifiedBy>LAPTOPS HUB</cp:lastModifiedBy>
  <cp:revision>5</cp:revision>
  <dcterms:created xsi:type="dcterms:W3CDTF">2006-08-16T00:00:00Z</dcterms:created>
  <dcterms:modified xsi:type="dcterms:W3CDTF">2026-05-01T13:12:48Z</dcterms:modified>
</cp:coreProperties>
</file>